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427" r:id="rId2"/>
    <p:sldMasterId id="2147483841" r:id="rId3"/>
    <p:sldMasterId id="2147484380" r:id="rId4"/>
  </p:sldMasterIdLst>
  <p:notesMasterIdLst>
    <p:notesMasterId r:id="rId8"/>
  </p:notesMasterIdLst>
  <p:handoutMasterIdLst>
    <p:handoutMasterId r:id="rId9"/>
  </p:handoutMasterIdLst>
  <p:sldIdLst>
    <p:sldId id="850" r:id="rId5"/>
    <p:sldId id="854" r:id="rId6"/>
    <p:sldId id="852" r:id="rId7"/>
  </p:sldIdLst>
  <p:sldSz cx="9906000" cy="6858000" type="A4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ABCA"/>
    <a:srgbClr val="00CC66"/>
    <a:srgbClr val="BAE18F"/>
    <a:srgbClr val="CC3300"/>
    <a:srgbClr val="3333FF"/>
    <a:srgbClr val="6B88B4"/>
    <a:srgbClr val="CC6600"/>
    <a:srgbClr val="F2F2F2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12" autoAdjust="0"/>
    <p:restoredTop sz="98911" autoAdjust="0"/>
  </p:normalViewPr>
  <p:slideViewPr>
    <p:cSldViewPr>
      <p:cViewPr>
        <p:scale>
          <a:sx n="70" d="100"/>
          <a:sy n="70" d="100"/>
        </p:scale>
        <p:origin x="-842" y="-565"/>
      </p:cViewPr>
      <p:guideLst>
        <p:guide orient="horz" pos="2976"/>
        <p:guide orient="horz" pos="2704"/>
        <p:guide orient="horz" pos="1525"/>
        <p:guide pos="897"/>
        <p:guide pos="1986"/>
        <p:guide pos="3120"/>
      </p:guideLst>
    </p:cSldViewPr>
  </p:slideViewPr>
  <p:outlineViewPr>
    <p:cViewPr>
      <p:scale>
        <a:sx n="33" d="100"/>
        <a:sy n="33" d="100"/>
      </p:scale>
      <p:origin x="0" y="1174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34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41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41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E6DD3F2-B5F0-4BC9-8E17-4C0B7EBF7A68}" type="datetimeFigureOut">
              <a:rPr lang="it-IT"/>
              <a:pPr>
                <a:defRPr/>
              </a:pPr>
              <a:t>30/09/2013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273"/>
            <a:ext cx="2945862" cy="49741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29273"/>
            <a:ext cx="2945862" cy="49741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8EF5DF-961F-4B76-BB33-1499D4F9701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0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6947"/>
            <a:ext cx="5438748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60E555-2264-4E15-979F-3542DC27D25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1455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820E8-C0AE-40EB-A3DD-3E0ABFECC4E0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76516" indent="-29866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94641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72497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150353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628209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3106065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583921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4061777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fld id="{15CCAC71-4EF5-463D-BE68-4D6B676C9746}" type="slidenum">
              <a:rPr lang="it-IT" smtClean="0">
                <a:latin typeface="Times New Roman" pitchFamily="18" charset="0"/>
              </a:rPr>
              <a:pPr eaLnBrk="1" hangingPunct="1"/>
              <a:t>2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42950"/>
            <a:ext cx="5351463" cy="3706813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75623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76516" indent="-29866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94641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72497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150353" indent="-238929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628209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3106065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583921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4061777" indent="-2389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fld id="{15CCAC71-4EF5-463D-BE68-4D6B676C9746}" type="slidenum">
              <a:rPr lang="it-IT" smtClean="0">
                <a:latin typeface="Times New Roman" pitchFamily="18" charset="0"/>
              </a:rPr>
              <a:pPr eaLnBrk="1" hangingPunct="1"/>
              <a:t>3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42950"/>
            <a:ext cx="5351463" cy="3706813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75623"/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 b="-7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archio_telecom_colo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00" y="6396038"/>
            <a:ext cx="1422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325688" y="260350"/>
            <a:ext cx="57435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it-IT" sz="1000" b="0" dirty="0">
                <a:solidFill>
                  <a:srgbClr val="7E7E7E"/>
                </a:solidFill>
                <a:latin typeface="Franklin Gothic Medium" pitchFamily="34" charset="0"/>
              </a:rPr>
              <a:t>GRUPPO TELECOM ITALIA</a:t>
            </a:r>
          </a:p>
          <a:p>
            <a:pPr>
              <a:lnSpc>
                <a:spcPct val="120000"/>
              </a:lnSpc>
              <a:defRPr/>
            </a:pPr>
            <a:r>
              <a:rPr lang="it-IT" sz="1600" b="0" dirty="0">
                <a:solidFill>
                  <a:schemeClr val="tx2"/>
                </a:solidFill>
                <a:latin typeface="Franklin Gothic Medium" pitchFamily="34" charset="0"/>
              </a:rPr>
              <a:t>National Wholesale Services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4713" y="1773238"/>
            <a:ext cx="5305425" cy="1470025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4713" y="3189288"/>
            <a:ext cx="5297487" cy="960437"/>
          </a:xfrm>
        </p:spPr>
        <p:txBody>
          <a:bodyPr/>
          <a:lstStyle>
            <a:lvl1pPr>
              <a:defRPr>
                <a:solidFill>
                  <a:srgbClr val="0070B0"/>
                </a:solidFill>
                <a:latin typeface="Franklin Gothic Medium" pitchFamily="34" charset="0"/>
              </a:defRPr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6" name="Footer Placeholder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144713" y="4868863"/>
            <a:ext cx="339725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defRPr sz="1200" b="0">
                <a:solidFill>
                  <a:srgbClr val="7E7E7E"/>
                </a:solidFill>
                <a:latin typeface="Franklin Gothic Medium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C0779-1E24-4308-89F3-BEFD7A81BC5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92150"/>
            <a:ext cx="2228850" cy="5319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92150"/>
            <a:ext cx="6534150" cy="5319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6392-1F62-4116-8919-5B454DF1A3E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44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325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968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368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326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91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6789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52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52812"/>
            <a:ext cx="8915400" cy="46590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A8DE8-B257-48D1-810F-E885F9D123D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514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804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427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61" y="3213101"/>
            <a:ext cx="3544491" cy="2246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2452" y="3213101"/>
            <a:ext cx="3546210" cy="2246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346B-3B27-488D-89D1-7EB640ED821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6002" y="2062163"/>
            <a:ext cx="1812660" cy="339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2861" y="2062163"/>
            <a:ext cx="5278041" cy="339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  <p:transition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 b="-7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archio_telecom_colo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00" y="6396038"/>
            <a:ext cx="1422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325688" y="260350"/>
            <a:ext cx="57435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it-IT" sz="1000" b="0" dirty="0">
                <a:solidFill>
                  <a:srgbClr val="7E7E7E"/>
                </a:solidFill>
                <a:latin typeface="Franklin Gothic Medium" pitchFamily="34" charset="0"/>
              </a:rPr>
              <a:t>GRUPPO TELECOM ITALIA</a:t>
            </a:r>
          </a:p>
          <a:p>
            <a:pPr>
              <a:lnSpc>
                <a:spcPct val="120000"/>
              </a:lnSpc>
              <a:defRPr/>
            </a:pPr>
            <a:r>
              <a:rPr lang="it-IT" sz="1600" b="0" dirty="0">
                <a:solidFill>
                  <a:srgbClr val="FF0000"/>
                </a:solidFill>
                <a:latin typeface="Franklin Gothic Medium" pitchFamily="34" charset="0"/>
              </a:rPr>
              <a:t>National Wholesale Services</a:t>
            </a:r>
          </a:p>
        </p:txBody>
      </p:sp>
      <p:pic>
        <p:nvPicPr>
          <p:cNvPr id="6" name="Picture 4" descr="BIP_LOGO_esecutivo CMYK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82063" y="6348413"/>
            <a:ext cx="6794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4713" y="1773238"/>
            <a:ext cx="5305425" cy="1470025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4713" y="3189288"/>
            <a:ext cx="5297487" cy="960437"/>
          </a:xfrm>
        </p:spPr>
        <p:txBody>
          <a:bodyPr/>
          <a:lstStyle>
            <a:lvl1pPr>
              <a:defRPr>
                <a:solidFill>
                  <a:srgbClr val="0070B0"/>
                </a:solidFill>
                <a:latin typeface="Franklin Gothic Medium" pitchFamily="34" charset="0"/>
              </a:defRPr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144713" y="4868863"/>
            <a:ext cx="339725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defRPr sz="1200" b="0">
                <a:solidFill>
                  <a:srgbClr val="7E7E7E"/>
                </a:solidFill>
                <a:latin typeface="Franklin Gothic Medium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4468"/>
            <a:ext cx="8915400" cy="736600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52812"/>
            <a:ext cx="8915400" cy="46590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8795B-672B-4A0F-92CE-7004453624D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B0A99-56ED-4DAE-BB00-385E051D3DE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43038"/>
            <a:ext cx="43815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443038"/>
            <a:ext cx="43815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3E330-82C4-4D11-BD3B-77EB80206D4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0B3A-1765-4674-8C59-4330DAECEB3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B5E72-790E-49EA-958E-7F8D87518A9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43038"/>
            <a:ext cx="43815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443038"/>
            <a:ext cx="43815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1B944-F9FA-4FBE-8072-B1952135FC9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A51C-0385-4702-A5D5-981016C7564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9DA03-D851-4D71-9CD4-FF09CC4E82D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438CB-EE53-4D03-AD6C-9190BF2D1D8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EDCCA-B092-47BD-8FDB-B2C56DBE58E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92150"/>
            <a:ext cx="2228850" cy="5319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92150"/>
            <a:ext cx="6534150" cy="5319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1476B-4EEA-4232-BF9E-19DCA49EE2A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E4088-CF5B-4C3A-B91F-FE6F171A998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4DB6-3655-4077-AA64-17AEAAABF14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34279-78FB-46C4-9581-09B729B7509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FC0F-B5D2-47E4-9AAA-4C46C083D00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40710-2892-4C4E-8E21-1946449FD6F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692150"/>
            <a:ext cx="89154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43038"/>
            <a:ext cx="891540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 Su queste basi, la nostra strategia industriale punta al rafforzamento nel mercato domestico. </a:t>
            </a:r>
          </a:p>
          <a:p>
            <a:pPr lvl="1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 </a:t>
            </a:r>
          </a:p>
          <a:p>
            <a:pPr lvl="2"/>
            <a:r>
              <a:rPr lang="it-IT" smtClean="0"/>
              <a:t>Innovazione tecnologica, un nuovo patto con i clienti e con gli stakeholders, soluzioni integrate rivolte ai mercati consumer e business, infrastrutture di rete avanzate. </a:t>
            </a:r>
          </a:p>
          <a:p>
            <a:pPr lvl="3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5900" y="6381750"/>
            <a:ext cx="109061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7E7E7E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A5A2B864-02FD-4C8D-8443-7D1E635FE77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08000" y="73025"/>
            <a:ext cx="8890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it-IT" sz="1200" b="0" dirty="0" smtClean="0">
                <a:solidFill>
                  <a:schemeClr val="tx2"/>
                </a:solidFill>
                <a:latin typeface="Franklin Gothic Demi" pitchFamily="34" charset="0"/>
                <a:cs typeface="Arial" pitchFamily="34" charset="0"/>
              </a:rPr>
              <a:t>NWS.WIC.WS</a:t>
            </a:r>
            <a:endParaRPr lang="it-IT" sz="1200" b="0" dirty="0">
              <a:solidFill>
                <a:schemeClr val="tx2"/>
              </a:solidFill>
              <a:latin typeface="Franklin Gothic Demi" pitchFamily="34" charset="0"/>
              <a:cs typeface="Arial" pitchFamily="34" charset="0"/>
            </a:endParaRPr>
          </a:p>
        </p:txBody>
      </p:sp>
      <p:pic>
        <p:nvPicPr>
          <p:cNvPr id="1030" name="Picture 6" descr="marchio_telecom_color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4200" y="6396038"/>
            <a:ext cx="1422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03" r:id="rId2"/>
    <p:sldLayoutId id="2147484402" r:id="rId3"/>
    <p:sldLayoutId id="2147484401" r:id="rId4"/>
    <p:sldLayoutId id="2147484400" r:id="rId5"/>
    <p:sldLayoutId id="2147484399" r:id="rId6"/>
    <p:sldLayoutId id="2147484398" r:id="rId7"/>
    <p:sldLayoutId id="2147484397" r:id="rId8"/>
    <p:sldLayoutId id="2147484396" r:id="rId9"/>
    <p:sldLayoutId id="2147484395" r:id="rId10"/>
    <p:sldLayoutId id="2147484394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11113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93763" indent="20638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339850" indent="3175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2071688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 sz="2000">
          <a:solidFill>
            <a:schemeClr val="tx1"/>
          </a:solidFill>
          <a:latin typeface="+mn-lt"/>
          <a:cs typeface="+mn-cs"/>
        </a:defRPr>
      </a:lvl5pPr>
      <a:lvl6pPr marL="25288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6pPr>
      <a:lvl7pPr marL="29860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7pPr>
      <a:lvl8pPr marL="34432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8pPr>
      <a:lvl9pPr marL="39004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05F7-4A58-4617-84E5-583AA9D3756B}" type="datetimeFigureOut">
              <a:rPr lang="it-IT" smtClean="0"/>
              <a:t>30/09/2013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557E6-119B-4247-A683-ACA6C7CF76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7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 b="-1487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25" y="2062163"/>
            <a:ext cx="7254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25" y="3213100"/>
            <a:ext cx="72548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245225"/>
            <a:ext cx="5305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FFFFFF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Franklin Gothic Dem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0000"/>
        <a:buFont typeface="Franklin Gothic Demi" pitchFamily="34" charset="0"/>
        <a:buChar char="►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j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j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j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j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j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j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j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j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692150"/>
            <a:ext cx="89154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43038"/>
            <a:ext cx="891540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 Su queste basi, la nostra strategia industriale punta al rafforzamento nel mercato domestico. </a:t>
            </a:r>
          </a:p>
          <a:p>
            <a:pPr lvl="1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 </a:t>
            </a:r>
          </a:p>
          <a:p>
            <a:pPr lvl="2"/>
            <a:r>
              <a:rPr lang="it-IT" smtClean="0"/>
              <a:t>Innovazione tecnologica, un nuovo patto con i clienti e con gli stakeholders, soluzioni integrate rivolte ai mercati consumer e business, infrastrutture di rete avanzate. </a:t>
            </a:r>
          </a:p>
          <a:p>
            <a:pPr lvl="3"/>
            <a:r>
              <a:rPr lang="it-IT" smtClean="0"/>
              <a:t>Innovazione tecnologica, un nuovo patto con i clienti e con gli stakeholders, soluzioni integrate rivolte ai mercati consumer e business, infrastrutture di rete avanzate, diffusione della banda larga fissa e mobile, integrazione di prodotti e tecnologie.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5900" y="6381750"/>
            <a:ext cx="109061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7E7E7E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C051CA53-CF28-4E11-A405-56D43ABBF47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08000" y="260350"/>
            <a:ext cx="8890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it-IT" sz="1000" b="0" dirty="0">
                <a:solidFill>
                  <a:srgbClr val="FF0000"/>
                </a:solidFill>
                <a:latin typeface="Franklin Gothic Demi" pitchFamily="34" charset="0"/>
                <a:cs typeface="Arial" pitchFamily="34" charset="0"/>
              </a:rPr>
              <a:t>Steering Committee Progetto “Analisi e re-engineering dei processi di Charging &amp; Operations” </a:t>
            </a:r>
          </a:p>
        </p:txBody>
      </p:sp>
      <p:pic>
        <p:nvPicPr>
          <p:cNvPr id="25606" name="Picture 6" descr="marchio_telecom_color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4200" y="6396038"/>
            <a:ext cx="1422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7185025" y="115888"/>
            <a:ext cx="25558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defRPr/>
            </a:pPr>
            <a:r>
              <a:rPr lang="it-IT" sz="1000" dirty="0">
                <a:solidFill>
                  <a:srgbClr val="FFFFFF">
                    <a:lumMod val="50000"/>
                  </a:srgbClr>
                </a:solidFill>
                <a:latin typeface="Franklin Gothic Book"/>
              </a:rPr>
              <a:t>Bozza per condivisione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6" r:id="rId1"/>
    <p:sldLayoutId id="2147484413" r:id="rId2"/>
    <p:sldLayoutId id="2147484412" r:id="rId3"/>
    <p:sldLayoutId id="2147484411" r:id="rId4"/>
    <p:sldLayoutId id="2147484410" r:id="rId5"/>
    <p:sldLayoutId id="2147484409" r:id="rId6"/>
    <p:sldLayoutId id="2147484408" r:id="rId7"/>
    <p:sldLayoutId id="2147484407" r:id="rId8"/>
    <p:sldLayoutId id="2147484406" r:id="rId9"/>
    <p:sldLayoutId id="2147484405" r:id="rId10"/>
    <p:sldLayoutId id="2147484404" r:id="rId11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11113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93763" indent="20638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339850" indent="3175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50000"/>
        <a:buFont typeface="Franklin Gothic Demi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2071688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 sz="2000">
          <a:solidFill>
            <a:schemeClr val="tx1"/>
          </a:solidFill>
          <a:latin typeface="+mn-lt"/>
          <a:cs typeface="+mn-cs"/>
        </a:defRPr>
      </a:lvl5pPr>
      <a:lvl6pPr marL="25288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6pPr>
      <a:lvl7pPr marL="29860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7pPr>
      <a:lvl8pPr marL="34432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8pPr>
      <a:lvl9pPr marL="39004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544" y="2060848"/>
            <a:ext cx="8640960" cy="2088232"/>
          </a:xfrm>
        </p:spPr>
        <p:txBody>
          <a:bodyPr/>
          <a:lstStyle/>
          <a:p>
            <a:pPr algn="ctr" eaLnBrk="1" hangingPunct="1"/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Settembre 2013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Telecom Italia </a:t>
            </a:r>
            <a:r>
              <a:rPr lang="it-IT" sz="2400" i="1" dirty="0" smtClean="0"/>
              <a:t>NWS lancia i Profili «GEA Certificati MEF»</a:t>
            </a:r>
            <a:br>
              <a:rPr lang="it-IT" sz="2400" i="1" dirty="0" smtClean="0"/>
            </a:br>
            <a:endParaRPr lang="it-IT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6"/>
          <p:cNvSpPr>
            <a:spLocks noChangeArrowheads="1"/>
          </p:cNvSpPr>
          <p:nvPr/>
        </p:nvSpPr>
        <p:spPr bwMode="auto">
          <a:xfrm>
            <a:off x="458631" y="468088"/>
            <a:ext cx="8801894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it-IT" sz="2600" b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GEA MEF – La certificazione</a:t>
            </a:r>
            <a:endParaRPr lang="it-IT" b="0" dirty="0">
              <a:solidFill>
                <a:schemeClr val="tx2"/>
              </a:solidFill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6455" y="1340768"/>
            <a:ext cx="9721079" cy="52565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111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93763" indent="206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31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endParaRPr lang="it-IT" sz="1800" b="0" dirty="0">
              <a:solidFill>
                <a:srgbClr val="0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0473" y="1052736"/>
            <a:ext cx="9217023" cy="46805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111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93763" indent="206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31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699850" lvl="4" indent="0" algn="just">
              <a:spcBef>
                <a:spcPts val="1000"/>
              </a:spcBef>
              <a:spcAft>
                <a:spcPts val="400"/>
              </a:spcAft>
              <a:buSzPct val="100000"/>
              <a:buNone/>
              <a:defRPr/>
            </a:pPr>
            <a:endParaRPr lang="it-IT" b="0" dirty="0" smtClean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456" y="1124744"/>
            <a:ext cx="9721079" cy="52565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111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93763" indent="206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31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Il 16 aprile 2013 , in occasione  del Forum MEF di Francoforte, Telecom Italia ha ottenuto (primo operatore in Europa e quinto al mondo) la Certificazione MEF- CE 2.0</a:t>
            </a: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Il percorso di certificazione MEF stabilisce degli Standard qualitativi sia per gli apparati di Rete sia per la architettura del servizio valutando anche aspetti come la affidabilità e la </a:t>
            </a:r>
            <a:r>
              <a:rPr lang="it-IT" sz="1800" b="0" dirty="0" err="1" smtClean="0">
                <a:solidFill>
                  <a:srgbClr val="000000"/>
                </a:solidFill>
              </a:rPr>
              <a:t>esercibilità</a:t>
            </a:r>
            <a:r>
              <a:rPr lang="it-IT" sz="1800" b="0" dirty="0" smtClean="0">
                <a:solidFill>
                  <a:srgbClr val="000000"/>
                </a:solidFill>
              </a:rPr>
              <a:t> della Rete ( cd «</a:t>
            </a:r>
            <a:r>
              <a:rPr lang="it-IT" sz="1800" b="0" dirty="0" err="1" smtClean="0">
                <a:solidFill>
                  <a:srgbClr val="000000"/>
                </a:solidFill>
              </a:rPr>
              <a:t>manageability</a:t>
            </a:r>
            <a:r>
              <a:rPr lang="it-IT" sz="1800" b="0" dirty="0" smtClean="0">
                <a:solidFill>
                  <a:srgbClr val="000000"/>
                </a:solidFill>
              </a:rPr>
              <a:t>»).</a:t>
            </a: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«</a:t>
            </a:r>
            <a:r>
              <a:rPr lang="it-IT" sz="1800" b="0" dirty="0" err="1" smtClean="0">
                <a:solidFill>
                  <a:srgbClr val="000000"/>
                </a:solidFill>
              </a:rPr>
              <a:t>Iometrix</a:t>
            </a:r>
            <a:r>
              <a:rPr lang="it-IT" sz="1800" b="0" dirty="0" smtClean="0">
                <a:solidFill>
                  <a:srgbClr val="000000"/>
                </a:solidFill>
              </a:rPr>
              <a:t>»  , società con sede in California , è il «</a:t>
            </a:r>
            <a:r>
              <a:rPr lang="it-IT" sz="1800" b="0" dirty="0" err="1" smtClean="0">
                <a:solidFill>
                  <a:srgbClr val="000000"/>
                </a:solidFill>
              </a:rPr>
              <a:t>Testing</a:t>
            </a:r>
            <a:r>
              <a:rPr lang="it-IT" sz="1800" b="0" dirty="0" smtClean="0">
                <a:solidFill>
                  <a:srgbClr val="000000"/>
                </a:solidFill>
              </a:rPr>
              <a:t> LAB» certificatore del MEF . Nei mesi scorsi ha condotto una campagna di misure sulla Rete OPM di Telecom Italia, certificandone le prestazioni . </a:t>
            </a: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endParaRPr lang="it-IT" sz="1800" b="0" dirty="0">
              <a:solidFill>
                <a:srgbClr val="000000"/>
              </a:solidFill>
            </a:endParaRPr>
          </a:p>
        </p:txBody>
      </p:sp>
      <p:grpSp>
        <p:nvGrpSpPr>
          <p:cNvPr id="8" name="Group 33"/>
          <p:cNvGrpSpPr>
            <a:grpSpLocks noChangeAspect="1"/>
          </p:cNvGrpSpPr>
          <p:nvPr/>
        </p:nvGrpSpPr>
        <p:grpSpPr>
          <a:xfrm>
            <a:off x="3250347" y="4441673"/>
            <a:ext cx="3117273" cy="1517566"/>
            <a:chOff x="462665" y="3236975"/>
            <a:chExt cx="7296952" cy="3456450"/>
          </a:xfrm>
        </p:grpSpPr>
        <p:sp>
          <p:nvSpPr>
            <p:cNvPr id="9" name="Rectangle 5"/>
            <p:cNvSpPr/>
            <p:nvPr/>
          </p:nvSpPr>
          <p:spPr>
            <a:xfrm>
              <a:off x="501070" y="3270461"/>
              <a:ext cx="7143330" cy="33894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ame 6"/>
            <p:cNvSpPr/>
            <p:nvPr/>
          </p:nvSpPr>
          <p:spPr>
            <a:xfrm>
              <a:off x="462665" y="3236975"/>
              <a:ext cx="7296952" cy="3456450"/>
            </a:xfrm>
            <a:prstGeom prst="frame">
              <a:avLst>
                <a:gd name="adj1" fmla="val 2889"/>
              </a:avLst>
            </a:prstGeom>
            <a:solidFill>
              <a:srgbClr val="FFFFFF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11" name="Picture 7" descr="CE2-0nscert1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8310" y="3495335"/>
              <a:ext cx="6528850" cy="296766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Picture 8" descr="CE2-0nscert1b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8310" y="3495335"/>
              <a:ext cx="6528850" cy="296766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TextBox 9"/>
            <p:cNvSpPr txBox="1"/>
            <p:nvPr/>
          </p:nvSpPr>
          <p:spPr>
            <a:xfrm>
              <a:off x="3765495" y="504201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08326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6"/>
          <p:cNvSpPr>
            <a:spLocks noChangeArrowheads="1"/>
          </p:cNvSpPr>
          <p:nvPr/>
        </p:nvSpPr>
        <p:spPr bwMode="auto">
          <a:xfrm>
            <a:off x="458631" y="468088"/>
            <a:ext cx="8801894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it-IT" sz="2600" b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GEA MEF – I collegamenti e le relative prestazioni </a:t>
            </a:r>
            <a:endParaRPr lang="it-IT" b="0" dirty="0">
              <a:solidFill>
                <a:schemeClr val="tx2"/>
              </a:solidFill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6455" y="1340768"/>
            <a:ext cx="9721079" cy="52565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111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93763" indent="206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31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endParaRPr lang="it-IT" sz="1800" b="0" dirty="0">
              <a:solidFill>
                <a:srgbClr val="0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0473" y="1052735"/>
            <a:ext cx="9217023" cy="493034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111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893763" indent="206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31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50000"/>
              <a:buFont typeface="Franklin Gothic Demi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Sono collegamenti di tipo Punto-Punto con consegna sul KIT GEA in modalità NNI (quindi simili al GEA Line-NNI già esistente)</a:t>
            </a: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Offrono prestazioni predicibili secondo lo STD MEF 23.1</a:t>
            </a: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smtClean="0">
                <a:solidFill>
                  <a:srgbClr val="000000"/>
                </a:solidFill>
              </a:rPr>
              <a:t>Con la COS attuale di GEA ( di livello «Business Critical Data» nella terminologia MEF) si hanno le seguenti prestazioni (*) :</a:t>
            </a:r>
          </a:p>
          <a:p>
            <a:pPr marL="1985600" lvl="4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err="1" smtClean="0">
                <a:solidFill>
                  <a:srgbClr val="000000"/>
                </a:solidFill>
              </a:rPr>
              <a:t>Packet</a:t>
            </a:r>
            <a:r>
              <a:rPr lang="it-IT" sz="1800" b="0" dirty="0" smtClean="0">
                <a:solidFill>
                  <a:srgbClr val="000000"/>
                </a:solidFill>
              </a:rPr>
              <a:t> </a:t>
            </a:r>
            <a:r>
              <a:rPr lang="it-IT" sz="1800" b="0" dirty="0" err="1" smtClean="0">
                <a:solidFill>
                  <a:srgbClr val="000000"/>
                </a:solidFill>
              </a:rPr>
              <a:t>Loss</a:t>
            </a:r>
            <a:r>
              <a:rPr lang="it-IT" sz="1800" b="0" dirty="0">
                <a:solidFill>
                  <a:srgbClr val="000000"/>
                </a:solidFill>
              </a:rPr>
              <a:t> </a:t>
            </a:r>
            <a:r>
              <a:rPr lang="it-IT" sz="1800" b="0" dirty="0" smtClean="0">
                <a:solidFill>
                  <a:srgbClr val="000000"/>
                </a:solidFill>
              </a:rPr>
              <a:t>&lt; 10</a:t>
            </a:r>
            <a:r>
              <a:rPr lang="it-IT" sz="1800" b="0" baseline="30000" dirty="0" smtClean="0">
                <a:solidFill>
                  <a:srgbClr val="000000"/>
                </a:solidFill>
              </a:rPr>
              <a:t>-4</a:t>
            </a:r>
          </a:p>
          <a:p>
            <a:pPr marL="1985600" lvl="4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err="1">
                <a:solidFill>
                  <a:srgbClr val="000000"/>
                </a:solidFill>
              </a:rPr>
              <a:t>Max</a:t>
            </a:r>
            <a:r>
              <a:rPr lang="it-IT" sz="1800" b="0" dirty="0">
                <a:solidFill>
                  <a:srgbClr val="000000"/>
                </a:solidFill>
              </a:rPr>
              <a:t> Latenza Media </a:t>
            </a:r>
            <a:r>
              <a:rPr lang="it-IT" sz="1800" b="0" dirty="0" smtClean="0">
                <a:solidFill>
                  <a:srgbClr val="000000"/>
                </a:solidFill>
              </a:rPr>
              <a:t>: </a:t>
            </a:r>
            <a:r>
              <a:rPr lang="it-IT" sz="1800" b="0" dirty="0">
                <a:solidFill>
                  <a:srgbClr val="000000"/>
                </a:solidFill>
              </a:rPr>
              <a:t>30 </a:t>
            </a:r>
            <a:r>
              <a:rPr lang="it-IT" sz="1800" b="0" dirty="0" err="1">
                <a:solidFill>
                  <a:srgbClr val="000000"/>
                </a:solidFill>
              </a:rPr>
              <a:t>ms</a:t>
            </a:r>
            <a:endParaRPr lang="it-IT" sz="1800" b="0" dirty="0">
              <a:solidFill>
                <a:srgbClr val="000000"/>
              </a:solidFill>
            </a:endParaRPr>
          </a:p>
          <a:p>
            <a:pPr marL="1985600" lvl="4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 err="1">
                <a:solidFill>
                  <a:srgbClr val="000000"/>
                </a:solidFill>
              </a:rPr>
              <a:t>Max</a:t>
            </a:r>
            <a:r>
              <a:rPr lang="it-IT" sz="1800" b="0" dirty="0">
                <a:solidFill>
                  <a:srgbClr val="000000"/>
                </a:solidFill>
              </a:rPr>
              <a:t> </a:t>
            </a:r>
            <a:r>
              <a:rPr lang="it-IT" sz="1800" b="0" dirty="0" err="1" smtClean="0">
                <a:solidFill>
                  <a:srgbClr val="000000"/>
                </a:solidFill>
              </a:rPr>
              <a:t>Jitter</a:t>
            </a:r>
            <a:r>
              <a:rPr lang="it-IT" sz="1800" b="0" dirty="0" smtClean="0">
                <a:solidFill>
                  <a:srgbClr val="000000"/>
                </a:solidFill>
              </a:rPr>
              <a:t> : 40 </a:t>
            </a:r>
            <a:r>
              <a:rPr lang="it-IT" sz="1800" b="0" dirty="0" err="1" smtClean="0">
                <a:solidFill>
                  <a:srgbClr val="000000"/>
                </a:solidFill>
              </a:rPr>
              <a:t>ms</a:t>
            </a:r>
            <a:endParaRPr lang="it-IT" sz="1800" b="0" dirty="0" smtClean="0">
              <a:solidFill>
                <a:srgbClr val="000000"/>
              </a:solidFill>
            </a:endParaRP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r>
              <a:rPr lang="it-IT" sz="1800" b="0" dirty="0">
                <a:solidFill>
                  <a:srgbClr val="000000"/>
                </a:solidFill>
              </a:rPr>
              <a:t>Il </a:t>
            </a:r>
            <a:r>
              <a:rPr lang="it-IT" sz="1800" b="0" dirty="0" smtClean="0">
                <a:solidFill>
                  <a:srgbClr val="000000"/>
                </a:solidFill>
              </a:rPr>
              <a:t>profilo </a:t>
            </a:r>
            <a:r>
              <a:rPr lang="it-IT" sz="1800" b="0" dirty="0">
                <a:solidFill>
                  <a:srgbClr val="000000"/>
                </a:solidFill>
              </a:rPr>
              <a:t>VPL (Virtual Private Line) consente </a:t>
            </a:r>
            <a:r>
              <a:rPr lang="it-IT" sz="1800" b="0" dirty="0" smtClean="0">
                <a:solidFill>
                  <a:srgbClr val="000000"/>
                </a:solidFill>
              </a:rPr>
              <a:t>inoltre di </a:t>
            </a:r>
            <a:r>
              <a:rPr lang="it-IT" sz="1800" b="0" dirty="0">
                <a:solidFill>
                  <a:srgbClr val="000000"/>
                </a:solidFill>
              </a:rPr>
              <a:t>mappare più S-VLAN (anche con COS differenziate) sulla stessa porta dello Switch L2 in sede cliente finale </a:t>
            </a:r>
            <a:r>
              <a:rPr lang="it-IT" sz="1800" b="0" dirty="0" smtClean="0">
                <a:solidFill>
                  <a:srgbClr val="000000"/>
                </a:solidFill>
              </a:rPr>
              <a:t>. (nel questionario vi si chiederà l’interesse ed i possibili </a:t>
            </a:r>
            <a:r>
              <a:rPr lang="it-IT" sz="1800" b="0" dirty="0">
                <a:solidFill>
                  <a:srgbClr val="000000"/>
                </a:solidFill>
              </a:rPr>
              <a:t>campi di applicazione </a:t>
            </a:r>
            <a:r>
              <a:rPr lang="it-IT" sz="1800" b="0" dirty="0" smtClean="0">
                <a:solidFill>
                  <a:srgbClr val="000000"/>
                </a:solidFill>
              </a:rPr>
              <a:t>che vedete per questa opzione)</a:t>
            </a:r>
            <a:endParaRPr lang="it-IT" sz="1800" b="0" dirty="0">
              <a:solidFill>
                <a:srgbClr val="000000"/>
              </a:solidFill>
            </a:endParaRPr>
          </a:p>
          <a:p>
            <a:pPr marL="360000" lvl="1" indent="-285750" algn="just">
              <a:spcBef>
                <a:spcPts val="1000"/>
              </a:spcBef>
              <a:spcAft>
                <a:spcPts val="400"/>
              </a:spcAft>
              <a:buSzPct val="100000"/>
              <a:buFont typeface="Wingdings" pitchFamily="2" charset="2"/>
              <a:buChar char="§"/>
              <a:defRPr/>
            </a:pPr>
            <a:endParaRPr lang="it-IT" b="0" dirty="0">
              <a:solidFill>
                <a:srgbClr val="000000"/>
              </a:solidFill>
            </a:endParaRPr>
          </a:p>
        </p:txBody>
      </p:sp>
      <p:sp>
        <p:nvSpPr>
          <p:cNvPr id="5" name="Rettangolo 1"/>
          <p:cNvSpPr>
            <a:spLocks noChangeArrowheads="1"/>
          </p:cNvSpPr>
          <p:nvPr/>
        </p:nvSpPr>
        <p:spPr bwMode="auto">
          <a:xfrm>
            <a:off x="488504" y="5444661"/>
            <a:ext cx="8928992" cy="93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lnSpc>
                <a:spcPct val="110000"/>
              </a:lnSpc>
              <a:spcAft>
                <a:spcPct val="40000"/>
              </a:spcAft>
            </a:pPr>
            <a:endParaRPr lang="it-IT" sz="1400" u="sng" dirty="0" smtClean="0">
              <a:latin typeface="Franklin Gothic Demi" pitchFamily="34" charset="0"/>
              <a:sym typeface="Wingdings" pitchFamily="2" charset="2"/>
            </a:endParaRPr>
          </a:p>
          <a:p>
            <a:pPr marL="0" lvl="1">
              <a:lnSpc>
                <a:spcPct val="110000"/>
              </a:lnSpc>
              <a:spcAft>
                <a:spcPct val="40000"/>
              </a:spcAft>
            </a:pPr>
            <a:r>
              <a:rPr lang="it-IT" sz="1600" dirty="0" smtClean="0">
                <a:latin typeface="Franklin Gothic Book" pitchFamily="34" charset="0"/>
                <a:sym typeface="Wingdings" pitchFamily="2" charset="2"/>
              </a:rPr>
              <a:t>(*) Tali prestazioni sono intese End to End dallo Switch L2 in sede Cliente fino alla Porta di consegna sul KIT GEA</a:t>
            </a:r>
          </a:p>
        </p:txBody>
      </p:sp>
    </p:spTree>
    <p:extLst>
      <p:ext uri="{BB962C8B-B14F-4D97-AF65-F5344CB8AC3E}">
        <p14:creationId xmlns:p14="http://schemas.microsoft.com/office/powerpoint/2010/main" val="38623126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LifeNetwork (2)">
  <a:themeElements>
    <a:clrScheme name="Template_LifeNetwork (2) 1">
      <a:dk1>
        <a:srgbClr val="000000"/>
      </a:dk1>
      <a:lt1>
        <a:srgbClr val="FFFFFF"/>
      </a:lt1>
      <a:dk2>
        <a:srgbClr val="FF0000"/>
      </a:dk2>
      <a:lt2>
        <a:srgbClr val="7E7E7E"/>
      </a:lt2>
      <a:accent1>
        <a:srgbClr val="0070B0"/>
      </a:accent1>
      <a:accent2>
        <a:srgbClr val="677390"/>
      </a:accent2>
      <a:accent3>
        <a:srgbClr val="FFFFFF"/>
      </a:accent3>
      <a:accent4>
        <a:srgbClr val="000000"/>
      </a:accent4>
      <a:accent5>
        <a:srgbClr val="AABBD4"/>
      </a:accent5>
      <a:accent6>
        <a:srgbClr val="5D6882"/>
      </a:accent6>
      <a:hlink>
        <a:srgbClr val="98AED2"/>
      </a:hlink>
      <a:folHlink>
        <a:srgbClr val="507993"/>
      </a:folHlink>
    </a:clrScheme>
    <a:fontScheme name="Template_LifeNetwork (2)">
      <a:majorFont>
        <a:latin typeface="Franklin Gothic Demi"/>
        <a:ea typeface=""/>
        <a:cs typeface="Arial"/>
      </a:majorFont>
      <a:minorFont>
        <a:latin typeface="Franklin Gothic Book"/>
        <a:ea typeface=""/>
        <a:cs typeface="Arial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solidFill>
          <a:srgbClr val="3B8CBE"/>
        </a:solidFill>
        <a:ln w="9525" cap="flat" cmpd="sng" algn="ctr">
          <a:solidFill>
            <a:srgbClr val="429BD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a:spPr>
      <a:bodyPr wrap="square" lIns="36000" rIns="36000">
        <a:spAutoFit/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50" b="1" i="0" u="none" strike="noStrike" kern="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+mn-lt"/>
            <a:ea typeface="+mn-ea"/>
            <a:cs typeface="Arial"/>
          </a:defRPr>
        </a:defPPr>
      </a:lstStyle>
    </a:txDef>
  </a:objectDefaults>
  <a:extraClrSchemeLst>
    <a:extraClrScheme>
      <a:clrScheme name="Template_LifeNetwork (2) 1">
        <a:dk1>
          <a:srgbClr val="000000"/>
        </a:dk1>
        <a:lt1>
          <a:srgbClr val="FFFFFF"/>
        </a:lt1>
        <a:dk2>
          <a:srgbClr val="FF0000"/>
        </a:dk2>
        <a:lt2>
          <a:srgbClr val="7E7E7E"/>
        </a:lt2>
        <a:accent1>
          <a:srgbClr val="0070B0"/>
        </a:accent1>
        <a:accent2>
          <a:srgbClr val="677390"/>
        </a:accent2>
        <a:accent3>
          <a:srgbClr val="FFFFFF"/>
        </a:accent3>
        <a:accent4>
          <a:srgbClr val="000000"/>
        </a:accent4>
        <a:accent5>
          <a:srgbClr val="AABBD4"/>
        </a:accent5>
        <a:accent6>
          <a:srgbClr val="5D6882"/>
        </a:accent6>
        <a:hlink>
          <a:srgbClr val="98AED2"/>
        </a:hlink>
        <a:folHlink>
          <a:srgbClr val="5079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LifeNetwork (2) 2">
        <a:dk1>
          <a:srgbClr val="000000"/>
        </a:dk1>
        <a:lt1>
          <a:srgbClr val="FFFFFF"/>
        </a:lt1>
        <a:dk2>
          <a:srgbClr val="D52B1E"/>
        </a:dk2>
        <a:lt2>
          <a:srgbClr val="6C6F70"/>
        </a:lt2>
        <a:accent1>
          <a:srgbClr val="0075B0"/>
        </a:accent1>
        <a:accent2>
          <a:srgbClr val="5C7F92"/>
        </a:accent2>
        <a:accent3>
          <a:srgbClr val="FFFFFF"/>
        </a:accent3>
        <a:accent4>
          <a:srgbClr val="000000"/>
        </a:accent4>
        <a:accent5>
          <a:srgbClr val="AABDD4"/>
        </a:accent5>
        <a:accent6>
          <a:srgbClr val="537284"/>
        </a:accent6>
        <a:hlink>
          <a:srgbClr val="5082AB"/>
        </a:hlink>
        <a:folHlink>
          <a:srgbClr val="93B1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FF0000"/>
      </a:dk2>
      <a:lt2>
        <a:srgbClr val="7E7E7E"/>
      </a:lt2>
      <a:accent1>
        <a:srgbClr val="0070B0"/>
      </a:accent1>
      <a:accent2>
        <a:srgbClr val="677390"/>
      </a:accent2>
      <a:accent3>
        <a:srgbClr val="FFFFFF"/>
      </a:accent3>
      <a:accent4>
        <a:srgbClr val="000000"/>
      </a:accent4>
      <a:accent5>
        <a:srgbClr val="AABBD4"/>
      </a:accent5>
      <a:accent6>
        <a:srgbClr val="5D6882"/>
      </a:accent6>
      <a:hlink>
        <a:srgbClr val="98AED2"/>
      </a:hlink>
      <a:folHlink>
        <a:srgbClr val="507993"/>
      </a:folHlink>
    </a:clrScheme>
    <a:fontScheme name="1_Personalizza struttura">
      <a:majorFont>
        <a:latin typeface="Franklin Gothic Demi"/>
        <a:ea typeface=""/>
        <a:cs typeface="Arial"/>
      </a:majorFont>
      <a:minorFont>
        <a:latin typeface="Franklin Gothic Medium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  <a:cs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FF0000"/>
        </a:dk2>
        <a:lt2>
          <a:srgbClr val="7E7E7E"/>
        </a:lt2>
        <a:accent1>
          <a:srgbClr val="0070B0"/>
        </a:accent1>
        <a:accent2>
          <a:srgbClr val="677390"/>
        </a:accent2>
        <a:accent3>
          <a:srgbClr val="FFFFFF"/>
        </a:accent3>
        <a:accent4>
          <a:srgbClr val="000000"/>
        </a:accent4>
        <a:accent5>
          <a:srgbClr val="AABBD4"/>
        </a:accent5>
        <a:accent6>
          <a:srgbClr val="5D6882"/>
        </a:accent6>
        <a:hlink>
          <a:srgbClr val="98AED2"/>
        </a:hlink>
        <a:folHlink>
          <a:srgbClr val="5079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D52B1E"/>
        </a:dk2>
        <a:lt2>
          <a:srgbClr val="6C6F70"/>
        </a:lt2>
        <a:accent1>
          <a:srgbClr val="0075B0"/>
        </a:accent1>
        <a:accent2>
          <a:srgbClr val="5C7F92"/>
        </a:accent2>
        <a:accent3>
          <a:srgbClr val="FFFFFF"/>
        </a:accent3>
        <a:accent4>
          <a:srgbClr val="000000"/>
        </a:accent4>
        <a:accent5>
          <a:srgbClr val="AABDD4"/>
        </a:accent5>
        <a:accent6>
          <a:srgbClr val="537284"/>
        </a:accent6>
        <a:hlink>
          <a:srgbClr val="5082AB"/>
        </a:hlink>
        <a:folHlink>
          <a:srgbClr val="93B1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emplate_LifeNetwork (2)">
  <a:themeElements>
    <a:clrScheme name="Template_LifeNetwork (2) 1">
      <a:dk1>
        <a:srgbClr val="000000"/>
      </a:dk1>
      <a:lt1>
        <a:srgbClr val="FFFFFF"/>
      </a:lt1>
      <a:dk2>
        <a:srgbClr val="FF0000"/>
      </a:dk2>
      <a:lt2>
        <a:srgbClr val="7E7E7E"/>
      </a:lt2>
      <a:accent1>
        <a:srgbClr val="0070B0"/>
      </a:accent1>
      <a:accent2>
        <a:srgbClr val="677390"/>
      </a:accent2>
      <a:accent3>
        <a:srgbClr val="FFFFFF"/>
      </a:accent3>
      <a:accent4>
        <a:srgbClr val="000000"/>
      </a:accent4>
      <a:accent5>
        <a:srgbClr val="AABBD4"/>
      </a:accent5>
      <a:accent6>
        <a:srgbClr val="5D6882"/>
      </a:accent6>
      <a:hlink>
        <a:srgbClr val="98AED2"/>
      </a:hlink>
      <a:folHlink>
        <a:srgbClr val="507993"/>
      </a:folHlink>
    </a:clrScheme>
    <a:fontScheme name="Template_LifeNetwork (2)">
      <a:majorFont>
        <a:latin typeface="Franklin Gothic Demi"/>
        <a:ea typeface=""/>
        <a:cs typeface="Arial"/>
      </a:majorFont>
      <a:minorFont>
        <a:latin typeface="Franklin Gothic Boo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LifeNetwork (2) 1">
        <a:dk1>
          <a:srgbClr val="000000"/>
        </a:dk1>
        <a:lt1>
          <a:srgbClr val="FFFFFF"/>
        </a:lt1>
        <a:dk2>
          <a:srgbClr val="FF0000"/>
        </a:dk2>
        <a:lt2>
          <a:srgbClr val="7E7E7E"/>
        </a:lt2>
        <a:accent1>
          <a:srgbClr val="0070B0"/>
        </a:accent1>
        <a:accent2>
          <a:srgbClr val="677390"/>
        </a:accent2>
        <a:accent3>
          <a:srgbClr val="FFFFFF"/>
        </a:accent3>
        <a:accent4>
          <a:srgbClr val="000000"/>
        </a:accent4>
        <a:accent5>
          <a:srgbClr val="AABBD4"/>
        </a:accent5>
        <a:accent6>
          <a:srgbClr val="5D6882"/>
        </a:accent6>
        <a:hlink>
          <a:srgbClr val="98AED2"/>
        </a:hlink>
        <a:folHlink>
          <a:srgbClr val="5079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LifeNetwork (2) 2">
        <a:dk1>
          <a:srgbClr val="000000"/>
        </a:dk1>
        <a:lt1>
          <a:srgbClr val="FFFFFF"/>
        </a:lt1>
        <a:dk2>
          <a:srgbClr val="D52B1E"/>
        </a:dk2>
        <a:lt2>
          <a:srgbClr val="6C6F70"/>
        </a:lt2>
        <a:accent1>
          <a:srgbClr val="0075B0"/>
        </a:accent1>
        <a:accent2>
          <a:srgbClr val="5C7F92"/>
        </a:accent2>
        <a:accent3>
          <a:srgbClr val="FFFFFF"/>
        </a:accent3>
        <a:accent4>
          <a:srgbClr val="000000"/>
        </a:accent4>
        <a:accent5>
          <a:srgbClr val="AABDD4"/>
        </a:accent5>
        <a:accent6>
          <a:srgbClr val="537284"/>
        </a:accent6>
        <a:hlink>
          <a:srgbClr val="5082AB"/>
        </a:hlink>
        <a:folHlink>
          <a:srgbClr val="93B1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60774</TotalTime>
  <Words>268</Words>
  <Application>Microsoft Office PowerPoint</Application>
  <PresentationFormat>A4 (21x29,7 cm)</PresentationFormat>
  <Paragraphs>18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Template_LifeNetwork (2)</vt:lpstr>
      <vt:lpstr>Personalizza struttura</vt:lpstr>
      <vt:lpstr>1_Personalizza struttura</vt:lpstr>
      <vt:lpstr>1_Template_LifeNetwork (2)</vt:lpstr>
      <vt:lpstr> Settembre 2013  Telecom Italia NWS lancia i Profili «GEA Certificati MEF» </vt:lpstr>
      <vt:lpstr>Presentazione standard di PowerPoint</vt:lpstr>
      <vt:lpstr>Presentazione standard di PowerPoint</vt:lpstr>
    </vt:vector>
  </TitlesOfParts>
  <Company>Telecom Italia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meeting 28.05.2012</dc:title>
  <dc:creator>Vanda Di Foggia</dc:creator>
  <cp:lastModifiedBy>Tresca Anselmo</cp:lastModifiedBy>
  <cp:revision>3312</cp:revision>
  <cp:lastPrinted>2013-06-13T13:21:53Z</cp:lastPrinted>
  <dcterms:created xsi:type="dcterms:W3CDTF">2009-04-07T13:27:40Z</dcterms:created>
  <dcterms:modified xsi:type="dcterms:W3CDTF">2013-09-30T08:28:39Z</dcterms:modified>
</cp:coreProperties>
</file>