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9" autoAdjust="0"/>
    <p:restoredTop sz="98307" autoAdjust="0"/>
  </p:normalViewPr>
  <p:slideViewPr>
    <p:cSldViewPr>
      <p:cViewPr varScale="1">
        <p:scale>
          <a:sx n="87" d="100"/>
          <a:sy n="87" d="100"/>
        </p:scale>
        <p:origin x="-174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68115942028986"/>
          <c:y val="5.7446808510638298E-2"/>
          <c:w val="0.63043478260869568"/>
          <c:h val="0.76170212765957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chemeClr val="tx2"/>
            </a:solidFill>
            <a:ln w="25382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382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382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folHlink"/>
              </a:solidFill>
              <a:ln w="25382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hlink"/>
              </a:solidFill>
              <a:ln w="25382">
                <a:noFill/>
              </a:ln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 w="25382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505050"/>
              </a:solidFill>
              <a:ln w="25382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AFAFAF"/>
              </a:solidFill>
              <a:ln w="25382">
                <a:noFill/>
              </a:ln>
            </c:spPr>
          </c:dPt>
          <c:cat>
            <c:strRef>
              <c:f>Sheet1!$B$1:$I$1</c:f>
              <c:strCache>
                <c:ptCount val="8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  <c:pt idx="4">
                  <c:v>2007</c:v>
                </c:pt>
                <c:pt idx="5">
                  <c:v>2006</c:v>
                </c:pt>
                <c:pt idx="6">
                  <c:v>2005</c:v>
                </c:pt>
                <c:pt idx="7">
                  <c:v>2004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  <c:pt idx="4">
                  <c:v>15</c:v>
                </c:pt>
                <c:pt idx="5">
                  <c:v>11</c:v>
                </c:pt>
                <c:pt idx="6">
                  <c:v>45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466560"/>
        <c:axId val="112468352"/>
      </c:barChart>
      <c:catAx>
        <c:axId val="1124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chemeClr val="tx1"/>
                </a:solidFill>
                <a:latin typeface="TIM Sans Light" panose="00000400000000000000" pitchFamily="50" charset="0"/>
                <a:ea typeface="Franklin Gothic Medium"/>
                <a:cs typeface="Franklin Gothic Medium"/>
              </a:defRPr>
            </a:pPr>
            <a:endParaRPr lang="it-IT"/>
          </a:p>
        </c:txPr>
        <c:crossAx val="11246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468352"/>
        <c:scaling>
          <c:orientation val="minMax"/>
        </c:scaling>
        <c:delete val="0"/>
        <c:axPos val="l"/>
        <c:majorGridlines>
          <c:spPr>
            <a:ln w="12691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1">
              <a:defRPr sz="800" b="0" i="0" u="none" strike="noStrike" baseline="0">
                <a:solidFill>
                  <a:schemeClr val="tx1"/>
                </a:solidFill>
                <a:latin typeface="TIM Sans Light" panose="00000400000000000000" pitchFamily="50" charset="0"/>
                <a:ea typeface="Franklin Gothic Medium"/>
                <a:cs typeface="Franklin Gothic Medium"/>
              </a:defRPr>
            </a:pPr>
            <a:endParaRPr lang="it-IT"/>
          </a:p>
        </c:txPr>
        <c:crossAx val="112466560"/>
        <c:crosses val="autoZero"/>
        <c:crossBetween val="between"/>
      </c:valAx>
      <c:spPr>
        <a:noFill/>
        <a:ln w="12691">
          <a:solidFill>
            <a:srgbClr val="AFAFA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227053140096615"/>
          <c:y val="0.22340425531914893"/>
          <c:w val="0.20048309178743962"/>
          <c:h val="0.42765957446808511"/>
        </c:manualLayout>
      </c:layout>
      <c:overlay val="0"/>
      <c:spPr>
        <a:noFill/>
        <a:ln w="25382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TIM Sans Light" panose="00000400000000000000" pitchFamily="50" charset="0"/>
              <a:ea typeface="Franklin Gothic Medium"/>
              <a:cs typeface="Franklin Gothic Medium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9" b="1" i="0" u="none" strike="noStrike" baseline="0">
          <a:solidFill>
            <a:schemeClr val="tx1"/>
          </a:solidFill>
          <a:latin typeface="Franklin Gothic Demi"/>
          <a:ea typeface="Franklin Gothic Demi"/>
          <a:cs typeface="Franklin Gothic Demi"/>
        </a:defRPr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it-IT" dirty="0" smtClean="0"/>
          </a:p>
        </p:txBody>
      </p:sp>
      <p:sp>
        <p:nvSpPr>
          <p:cNvPr id="11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09562" y="952501"/>
            <a:ext cx="8450262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3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7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8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3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graphicFrame>
        <p:nvGraphicFramePr>
          <p:cNvPr id="8" name="Oggetto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23114728"/>
              </p:ext>
            </p:extLst>
          </p:nvPr>
        </p:nvGraphicFramePr>
        <p:xfrm>
          <a:off x="365124" y="1757978"/>
          <a:ext cx="4081463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egnaposto contenuto 3"/>
          <p:cNvSpPr>
            <a:spLocks noGrp="1"/>
          </p:cNvSpPr>
          <p:nvPr>
            <p:ph sz="half" idx="2"/>
          </p:nvPr>
        </p:nvSpPr>
        <p:spPr>
          <a:xfrm>
            <a:off x="4539456" y="1513050"/>
            <a:ext cx="4145979" cy="4353347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 marL="788988" indent="-34290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200" baseline="0"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 marL="1179513" indent="-285750">
              <a:buClr>
                <a:srgbClr val="EB0028"/>
              </a:buClr>
              <a:buSzPct val="100000"/>
              <a:buFont typeface="TIM Sans" panose="00000500000000000000" pitchFamily="50" charset="0"/>
              <a:buChar char="–"/>
              <a:defRPr sz="1000">
                <a:solidFill>
                  <a:schemeClr val="tx1"/>
                </a:solidFill>
                <a:latin typeface="TIM Sans" panose="00000500000000000000" pitchFamily="50" charset="0"/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>
                <a:solidFill>
                  <a:schemeClr val="accent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309562" y="1081002"/>
            <a:ext cx="4140893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400" kern="1200" dirty="0">
                <a:solidFill>
                  <a:srgbClr val="EB0028"/>
                </a:solidFill>
                <a:latin typeface="TIM Sans Medium" panose="00000600000000000000" pitchFamily="2" charset="0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4539456" y="1079443"/>
            <a:ext cx="4140893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400" kern="1200" dirty="0">
                <a:solidFill>
                  <a:srgbClr val="EB0028"/>
                </a:solidFill>
                <a:latin typeface="TIM Sans Medium" panose="00000600000000000000" pitchFamily="2" charset="0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11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zio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 userDrawn="1"/>
        </p:nvSpPr>
        <p:spPr>
          <a:xfrm>
            <a:off x="2555776" y="2132856"/>
            <a:ext cx="6588224" cy="1944216"/>
          </a:xfrm>
          <a:prstGeom prst="rect">
            <a:avLst/>
          </a:prstGeom>
          <a:solidFill>
            <a:srgbClr val="0046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2987823" y="2529223"/>
            <a:ext cx="5809307" cy="1151483"/>
          </a:xfrm>
        </p:spPr>
        <p:txBody>
          <a:bodyPr anchor="ctr"/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  <a:latin typeface="TIM Sans Medium" panose="02020503040602060503" pitchFamily="18" charset="0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7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49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Bor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2"/>
          <p:cNvSpPr>
            <a:spLocks noGrp="1"/>
          </p:cNvSpPr>
          <p:nvPr>
            <p:ph type="pic" sz="quarter" idx="12"/>
          </p:nvPr>
        </p:nvSpPr>
        <p:spPr>
          <a:xfrm>
            <a:off x="352800" y="332656"/>
            <a:ext cx="8460000" cy="578014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6" name="Segnaposto testo 9"/>
          <p:cNvSpPr>
            <a:spLocks noGrp="1"/>
          </p:cNvSpPr>
          <p:nvPr>
            <p:ph type="body" sz="quarter" idx="13"/>
          </p:nvPr>
        </p:nvSpPr>
        <p:spPr>
          <a:xfrm>
            <a:off x="2555777" y="3429000"/>
            <a:ext cx="6257024" cy="1512168"/>
          </a:xfrm>
          <a:solidFill>
            <a:srgbClr val="003264">
              <a:alpha val="80000"/>
            </a:srgbClr>
          </a:solidFill>
        </p:spPr>
        <p:txBody>
          <a:bodyPr lIns="108000" tIns="46800" rIns="108000" bIns="46800" anchor="ctr"/>
          <a:lstStyle>
            <a:lvl1pPr marL="360000" indent="0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t-IT" noProof="0" smtClean="0"/>
              <a:t>Fare clic per modificare stili del testo dello schema</a:t>
            </a:r>
          </a:p>
        </p:txBody>
      </p:sp>
      <p:sp>
        <p:nvSpPr>
          <p:cNvPr id="4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7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4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al V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6" name="Segnaposto testo 9"/>
          <p:cNvSpPr>
            <a:spLocks noGrp="1"/>
          </p:cNvSpPr>
          <p:nvPr>
            <p:ph type="body" sz="quarter" idx="13"/>
          </p:nvPr>
        </p:nvSpPr>
        <p:spPr>
          <a:xfrm>
            <a:off x="2555777" y="3429000"/>
            <a:ext cx="6588224" cy="1512168"/>
          </a:xfrm>
          <a:solidFill>
            <a:srgbClr val="003264">
              <a:alpha val="80000"/>
            </a:srgbClr>
          </a:solidFill>
        </p:spPr>
        <p:txBody>
          <a:bodyPr lIns="108000" tIns="46800" rIns="108000" bIns="46800" anchor="ctr"/>
          <a:lstStyle>
            <a:lvl1pPr marL="360000" indent="0">
              <a:lnSpc>
                <a:spcPct val="100000"/>
              </a:lnSpc>
              <a:spcBef>
                <a:spcPts val="0"/>
              </a:spcBef>
              <a:defRPr sz="2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t-IT" noProof="0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91041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magine al V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6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2555777" y="3429000"/>
            <a:ext cx="6588224" cy="1512168"/>
          </a:xfrm>
          <a:solidFill>
            <a:srgbClr val="003264">
              <a:alpha val="80000"/>
            </a:srgbClr>
          </a:solidFill>
        </p:spPr>
        <p:txBody>
          <a:bodyPr lIns="108000" tIns="46800" rIns="108000" bIns="46800" anchor="ctr"/>
          <a:lstStyle>
            <a:lvl1pPr marL="360000" indent="0">
              <a:lnSpc>
                <a:spcPct val="100000"/>
              </a:lnSpc>
              <a:spcBef>
                <a:spcPts val="0"/>
              </a:spcBef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IT" noProof="0" dirty="0" smtClean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3250389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FFDD-ED00-4220-A354-C0DB94396AE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05/12/2018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7FB113-8CF3-4B49-8BD6-9445E27ECDBA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3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7"/>
          <p:cNvSpPr>
            <a:spLocks noGrp="1"/>
          </p:cNvSpPr>
          <p:nvPr>
            <p:ph type="body" sz="quarter" idx="10"/>
          </p:nvPr>
        </p:nvSpPr>
        <p:spPr>
          <a:xfrm>
            <a:off x="309562" y="809071"/>
            <a:ext cx="8474397" cy="415818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lnSpc>
                <a:spcPct val="50000"/>
              </a:lnSpc>
              <a:defRPr lang="it-IT" sz="1400" kern="1200" dirty="0">
                <a:solidFill>
                  <a:schemeClr val="accent1"/>
                </a:solidFill>
                <a:latin typeface="TIM Sans" panose="00000500000000000000" pitchFamily="50" charset="0"/>
                <a:ea typeface="+mj-ea"/>
                <a:cs typeface="TIM Sans" panose="00000500000000000000" pitchFamily="50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it-IT" dirty="0" smtClean="0"/>
          </a:p>
        </p:txBody>
      </p:sp>
      <p:sp>
        <p:nvSpPr>
          <p:cNvPr id="11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09562" y="1362252"/>
            <a:ext cx="8450262" cy="4587028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>
              <a:defRPr sz="1400">
                <a:solidFill>
                  <a:schemeClr val="tx1"/>
                </a:solidFill>
                <a:latin typeface="TIM Sans" panose="00000500000000000000" pitchFamily="50" charset="0"/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</p:txBody>
      </p:sp>
      <p:sp>
        <p:nvSpPr>
          <p:cNvPr id="5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6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2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eparato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it-IT" dirty="0" smtClean="0"/>
          </a:p>
        </p:txBody>
      </p:sp>
      <p:sp>
        <p:nvSpPr>
          <p:cNvPr id="10" name="Segnaposto testo 19"/>
          <p:cNvSpPr>
            <a:spLocks noGrp="1"/>
          </p:cNvSpPr>
          <p:nvPr>
            <p:ph type="body" sz="quarter" idx="12" hasCustomPrompt="1"/>
          </p:nvPr>
        </p:nvSpPr>
        <p:spPr>
          <a:xfrm>
            <a:off x="740724" y="1000343"/>
            <a:ext cx="792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#1 in TIM Sans </a:t>
            </a:r>
            <a:r>
              <a:rPr lang="en-US" dirty="0" err="1" smtClean="0"/>
              <a:t>Grassetto</a:t>
            </a:r>
            <a:r>
              <a:rPr lang="en-US" dirty="0" smtClean="0"/>
              <a:t> 14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it-IT" dirty="0" smtClean="0"/>
          </a:p>
        </p:txBody>
      </p:sp>
      <p:sp>
        <p:nvSpPr>
          <p:cNvPr id="11" name="Segnaposto testo 19"/>
          <p:cNvSpPr>
            <a:spLocks noGrp="1"/>
          </p:cNvSpPr>
          <p:nvPr>
            <p:ph type="body" sz="quarter" idx="20" hasCustomPrompt="1"/>
          </p:nvPr>
        </p:nvSpPr>
        <p:spPr>
          <a:xfrm>
            <a:off x="740724" y="1232784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2" name="Segnaposto testo 19"/>
          <p:cNvSpPr>
            <a:spLocks noGrp="1"/>
          </p:cNvSpPr>
          <p:nvPr>
            <p:ph type="body" sz="quarter" idx="39" hasCustomPrompt="1"/>
          </p:nvPr>
        </p:nvSpPr>
        <p:spPr>
          <a:xfrm>
            <a:off x="740724" y="2296487"/>
            <a:ext cx="792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#2 in TIM Sans </a:t>
            </a:r>
            <a:r>
              <a:rPr lang="en-US" dirty="0" err="1" smtClean="0"/>
              <a:t>Grassetto</a:t>
            </a:r>
            <a:r>
              <a:rPr lang="en-US" dirty="0" smtClean="0"/>
              <a:t> 14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it-IT" dirty="0" smtClean="0"/>
          </a:p>
        </p:txBody>
      </p:sp>
      <p:sp>
        <p:nvSpPr>
          <p:cNvPr id="13" name="Segnaposto testo 19"/>
          <p:cNvSpPr>
            <a:spLocks noGrp="1"/>
          </p:cNvSpPr>
          <p:nvPr>
            <p:ph type="body" sz="quarter" idx="40" hasCustomPrompt="1"/>
          </p:nvPr>
        </p:nvSpPr>
        <p:spPr>
          <a:xfrm>
            <a:off x="740724" y="2528928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4" name="Segnaposto testo 19"/>
          <p:cNvSpPr>
            <a:spLocks noGrp="1"/>
          </p:cNvSpPr>
          <p:nvPr>
            <p:ph type="body" sz="quarter" idx="42" hasCustomPrompt="1"/>
          </p:nvPr>
        </p:nvSpPr>
        <p:spPr>
          <a:xfrm>
            <a:off x="740724" y="3592631"/>
            <a:ext cx="792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#3 in TIM Sans </a:t>
            </a:r>
            <a:r>
              <a:rPr lang="en-US" dirty="0" err="1" smtClean="0"/>
              <a:t>Grassetto</a:t>
            </a:r>
            <a:r>
              <a:rPr lang="en-US" dirty="0" smtClean="0"/>
              <a:t> 14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it-IT" dirty="0" smtClean="0"/>
          </a:p>
        </p:txBody>
      </p:sp>
      <p:sp>
        <p:nvSpPr>
          <p:cNvPr id="15" name="Segnaposto testo 19"/>
          <p:cNvSpPr>
            <a:spLocks noGrp="1"/>
          </p:cNvSpPr>
          <p:nvPr>
            <p:ph type="body" sz="quarter" idx="43" hasCustomPrompt="1"/>
          </p:nvPr>
        </p:nvSpPr>
        <p:spPr>
          <a:xfrm>
            <a:off x="740724" y="3825072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6" name="Segnaposto testo 19"/>
          <p:cNvSpPr>
            <a:spLocks noGrp="1"/>
          </p:cNvSpPr>
          <p:nvPr>
            <p:ph type="body" sz="quarter" idx="45" hasCustomPrompt="1"/>
          </p:nvPr>
        </p:nvSpPr>
        <p:spPr>
          <a:xfrm>
            <a:off x="740724" y="4888775"/>
            <a:ext cx="7920000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#4 in TIM Sans </a:t>
            </a:r>
            <a:r>
              <a:rPr lang="en-US" dirty="0" err="1" smtClean="0"/>
              <a:t>Grassetto</a:t>
            </a:r>
            <a:r>
              <a:rPr lang="en-US" dirty="0" smtClean="0"/>
              <a:t> 14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it-IT" dirty="0" smtClean="0"/>
          </a:p>
        </p:txBody>
      </p:sp>
      <p:sp>
        <p:nvSpPr>
          <p:cNvPr id="17" name="Segnaposto testo 19"/>
          <p:cNvSpPr>
            <a:spLocks noGrp="1"/>
          </p:cNvSpPr>
          <p:nvPr>
            <p:ph type="body" sz="quarter" idx="46" hasCustomPrompt="1"/>
          </p:nvPr>
        </p:nvSpPr>
        <p:spPr>
          <a:xfrm>
            <a:off x="740724" y="5121216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8" name="Segnaposto testo 19"/>
          <p:cNvSpPr>
            <a:spLocks noGrp="1"/>
          </p:cNvSpPr>
          <p:nvPr>
            <p:ph type="body" sz="quarter" idx="48" hasCustomPrompt="1"/>
          </p:nvPr>
        </p:nvSpPr>
        <p:spPr>
          <a:xfrm>
            <a:off x="740724" y="1520816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9" name="Segnaposto testo 19"/>
          <p:cNvSpPr>
            <a:spLocks noGrp="1"/>
          </p:cNvSpPr>
          <p:nvPr>
            <p:ph type="body" sz="quarter" idx="49" hasCustomPrompt="1"/>
          </p:nvPr>
        </p:nvSpPr>
        <p:spPr>
          <a:xfrm>
            <a:off x="740724" y="2816960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50" hasCustomPrompt="1"/>
          </p:nvPr>
        </p:nvSpPr>
        <p:spPr>
          <a:xfrm>
            <a:off x="740724" y="4124221"/>
            <a:ext cx="7920000" cy="252000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Tx/>
              <a:buNone/>
              <a:tabLst/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1" name="Segnaposto testo 19"/>
          <p:cNvSpPr>
            <a:spLocks noGrp="1"/>
          </p:cNvSpPr>
          <p:nvPr>
            <p:ph type="body" sz="quarter" idx="51" hasCustomPrompt="1"/>
          </p:nvPr>
        </p:nvSpPr>
        <p:spPr>
          <a:xfrm>
            <a:off x="740724" y="5425962"/>
            <a:ext cx="7920000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2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23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22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eparato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it-IT" dirty="0" smtClean="0"/>
          </a:p>
        </p:txBody>
      </p:sp>
      <p:sp>
        <p:nvSpPr>
          <p:cNvPr id="5" name="Segnaposto testo 19"/>
          <p:cNvSpPr>
            <a:spLocks noGrp="1"/>
          </p:cNvSpPr>
          <p:nvPr>
            <p:ph type="body" sz="quarter" idx="12" hasCustomPrompt="1"/>
          </p:nvPr>
        </p:nvSpPr>
        <p:spPr>
          <a:xfrm>
            <a:off x="668716" y="1000343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#1</a:t>
            </a:r>
            <a:endParaRPr lang="it-IT" dirty="0" smtClean="0"/>
          </a:p>
        </p:txBody>
      </p:sp>
      <p:sp>
        <p:nvSpPr>
          <p:cNvPr id="6" name="Segnaposto testo 19"/>
          <p:cNvSpPr>
            <a:spLocks noGrp="1"/>
          </p:cNvSpPr>
          <p:nvPr>
            <p:ph type="body" sz="quarter" idx="20" hasCustomPrompt="1"/>
          </p:nvPr>
        </p:nvSpPr>
        <p:spPr>
          <a:xfrm>
            <a:off x="668716" y="1268760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7" name="Segnaposto testo 19"/>
          <p:cNvSpPr>
            <a:spLocks noGrp="1"/>
          </p:cNvSpPr>
          <p:nvPr>
            <p:ph type="body" sz="quarter" idx="26" hasCustomPrompt="1"/>
          </p:nvPr>
        </p:nvSpPr>
        <p:spPr>
          <a:xfrm>
            <a:off x="3491880" y="1000343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#2</a:t>
            </a:r>
            <a:endParaRPr lang="it-IT" dirty="0" smtClean="0"/>
          </a:p>
        </p:txBody>
      </p:sp>
      <p:sp>
        <p:nvSpPr>
          <p:cNvPr id="10" name="Segnaposto testo 19"/>
          <p:cNvSpPr>
            <a:spLocks noGrp="1"/>
          </p:cNvSpPr>
          <p:nvPr>
            <p:ph type="body" sz="quarter" idx="27" hasCustomPrompt="1"/>
          </p:nvPr>
        </p:nvSpPr>
        <p:spPr>
          <a:xfrm>
            <a:off x="3491880" y="1268760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1" name="Segnaposto testo 19"/>
          <p:cNvSpPr>
            <a:spLocks noGrp="1"/>
          </p:cNvSpPr>
          <p:nvPr>
            <p:ph type="body" sz="quarter" idx="29" hasCustomPrompt="1"/>
          </p:nvPr>
        </p:nvSpPr>
        <p:spPr>
          <a:xfrm>
            <a:off x="6300192" y="1000343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#3</a:t>
            </a:r>
            <a:endParaRPr lang="it-IT" dirty="0" smtClean="0"/>
          </a:p>
        </p:txBody>
      </p:sp>
      <p:sp>
        <p:nvSpPr>
          <p:cNvPr id="12" name="Segnaposto testo 19"/>
          <p:cNvSpPr>
            <a:spLocks noGrp="1"/>
          </p:cNvSpPr>
          <p:nvPr>
            <p:ph type="body" sz="quarter" idx="30" hasCustomPrompt="1"/>
          </p:nvPr>
        </p:nvSpPr>
        <p:spPr>
          <a:xfrm>
            <a:off x="6300192" y="1268760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3" name="Segnaposto testo 19"/>
          <p:cNvSpPr>
            <a:spLocks noGrp="1"/>
          </p:cNvSpPr>
          <p:nvPr>
            <p:ph type="body" sz="quarter" idx="32" hasCustomPrompt="1"/>
          </p:nvPr>
        </p:nvSpPr>
        <p:spPr>
          <a:xfrm>
            <a:off x="668716" y="240452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#1</a:t>
            </a:r>
            <a:endParaRPr lang="it-IT" dirty="0" smtClean="0"/>
          </a:p>
        </p:txBody>
      </p:sp>
      <p:sp>
        <p:nvSpPr>
          <p:cNvPr id="14" name="Segnaposto testo 19"/>
          <p:cNvSpPr>
            <a:spLocks noGrp="1"/>
          </p:cNvSpPr>
          <p:nvPr>
            <p:ph type="body" sz="quarter" idx="33" hasCustomPrompt="1"/>
          </p:nvPr>
        </p:nvSpPr>
        <p:spPr>
          <a:xfrm>
            <a:off x="668716" y="267294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5" name="Segnaposto testo 19"/>
          <p:cNvSpPr>
            <a:spLocks noGrp="1"/>
          </p:cNvSpPr>
          <p:nvPr>
            <p:ph type="body" sz="quarter" idx="35" hasCustomPrompt="1"/>
          </p:nvPr>
        </p:nvSpPr>
        <p:spPr>
          <a:xfrm>
            <a:off x="3491880" y="240452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#2</a:t>
            </a:r>
            <a:endParaRPr lang="it-IT" dirty="0" smtClean="0"/>
          </a:p>
        </p:txBody>
      </p:sp>
      <p:sp>
        <p:nvSpPr>
          <p:cNvPr id="16" name="Segnaposto testo 19"/>
          <p:cNvSpPr>
            <a:spLocks noGrp="1"/>
          </p:cNvSpPr>
          <p:nvPr>
            <p:ph type="body" sz="quarter" idx="36" hasCustomPrompt="1"/>
          </p:nvPr>
        </p:nvSpPr>
        <p:spPr>
          <a:xfrm>
            <a:off x="3491880" y="267294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7" name="Segnaposto testo 19"/>
          <p:cNvSpPr>
            <a:spLocks noGrp="1"/>
          </p:cNvSpPr>
          <p:nvPr>
            <p:ph type="body" sz="quarter" idx="38" hasCustomPrompt="1"/>
          </p:nvPr>
        </p:nvSpPr>
        <p:spPr>
          <a:xfrm>
            <a:off x="6300192" y="240452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#3</a:t>
            </a:r>
            <a:endParaRPr lang="it-IT" dirty="0" smtClean="0"/>
          </a:p>
        </p:txBody>
      </p:sp>
      <p:sp>
        <p:nvSpPr>
          <p:cNvPr id="18" name="Segnaposto testo 19"/>
          <p:cNvSpPr>
            <a:spLocks noGrp="1"/>
          </p:cNvSpPr>
          <p:nvPr>
            <p:ph type="body" sz="quarter" idx="39" hasCustomPrompt="1"/>
          </p:nvPr>
        </p:nvSpPr>
        <p:spPr>
          <a:xfrm>
            <a:off x="6300192" y="267294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19" name="Segnaposto testo 19"/>
          <p:cNvSpPr>
            <a:spLocks noGrp="1"/>
          </p:cNvSpPr>
          <p:nvPr>
            <p:ph type="body" sz="quarter" idx="41" hasCustomPrompt="1"/>
          </p:nvPr>
        </p:nvSpPr>
        <p:spPr>
          <a:xfrm>
            <a:off x="668716" y="384468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#1</a:t>
            </a:r>
            <a:endParaRPr lang="it-IT" dirty="0" smtClean="0"/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42" hasCustomPrompt="1"/>
          </p:nvPr>
        </p:nvSpPr>
        <p:spPr>
          <a:xfrm>
            <a:off x="668716" y="411310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1" name="Segnaposto testo 19"/>
          <p:cNvSpPr>
            <a:spLocks noGrp="1"/>
          </p:cNvSpPr>
          <p:nvPr>
            <p:ph type="body" sz="quarter" idx="44" hasCustomPrompt="1"/>
          </p:nvPr>
        </p:nvSpPr>
        <p:spPr>
          <a:xfrm>
            <a:off x="3491880" y="384468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#2</a:t>
            </a:r>
            <a:endParaRPr lang="it-IT" dirty="0" smtClean="0"/>
          </a:p>
        </p:txBody>
      </p:sp>
      <p:sp>
        <p:nvSpPr>
          <p:cNvPr id="22" name="Segnaposto testo 19"/>
          <p:cNvSpPr>
            <a:spLocks noGrp="1"/>
          </p:cNvSpPr>
          <p:nvPr>
            <p:ph type="body" sz="quarter" idx="45" hasCustomPrompt="1"/>
          </p:nvPr>
        </p:nvSpPr>
        <p:spPr>
          <a:xfrm>
            <a:off x="3491880" y="411310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3" name="Segnaposto testo 19"/>
          <p:cNvSpPr>
            <a:spLocks noGrp="1"/>
          </p:cNvSpPr>
          <p:nvPr>
            <p:ph type="body" sz="quarter" idx="47" hasCustomPrompt="1"/>
          </p:nvPr>
        </p:nvSpPr>
        <p:spPr>
          <a:xfrm>
            <a:off x="6300192" y="3844687"/>
            <a:ext cx="2463124" cy="210244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 sz="1400" b="1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50000"/>
              <a:buFont typeface="Franklin Gothic Demi" pitchFamily="34" charset="0"/>
              <a:buNone/>
              <a:tabLst/>
              <a:defRPr/>
            </a:pPr>
            <a:r>
              <a:rPr lang="en-US" dirty="0" err="1" smtClean="0"/>
              <a:t>Argomento</a:t>
            </a:r>
            <a:r>
              <a:rPr lang="en-US" dirty="0" smtClean="0"/>
              <a:t> #3</a:t>
            </a:r>
            <a:endParaRPr lang="it-IT" dirty="0" smtClean="0"/>
          </a:p>
        </p:txBody>
      </p:sp>
      <p:sp>
        <p:nvSpPr>
          <p:cNvPr id="24" name="Segnaposto testo 19"/>
          <p:cNvSpPr>
            <a:spLocks noGrp="1"/>
          </p:cNvSpPr>
          <p:nvPr>
            <p:ph type="body" sz="quarter" idx="48" hasCustomPrompt="1"/>
          </p:nvPr>
        </p:nvSpPr>
        <p:spPr>
          <a:xfrm>
            <a:off x="6300192" y="4113104"/>
            <a:ext cx="2463124" cy="25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baseline="0">
                <a:solidFill>
                  <a:srgbClr val="A0A0A0"/>
                </a:solidFill>
                <a:latin typeface="TIM Sans" panose="00000500000000000000" pitchFamily="50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Sottotitolo</a:t>
            </a:r>
            <a:r>
              <a:rPr lang="en-US" dirty="0" smtClean="0"/>
              <a:t> in TIM Sans 12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5" name="Segnaposto testo 19"/>
          <p:cNvSpPr>
            <a:spLocks noGrp="1"/>
          </p:cNvSpPr>
          <p:nvPr>
            <p:ph type="body" sz="quarter" idx="50" hasCustomPrompt="1"/>
          </p:nvPr>
        </p:nvSpPr>
        <p:spPr>
          <a:xfrm>
            <a:off x="668716" y="1556522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6" name="Segnaposto testo 19"/>
          <p:cNvSpPr>
            <a:spLocks noGrp="1"/>
          </p:cNvSpPr>
          <p:nvPr>
            <p:ph type="body" sz="quarter" idx="51" hasCustomPrompt="1"/>
          </p:nvPr>
        </p:nvSpPr>
        <p:spPr>
          <a:xfrm>
            <a:off x="3491880" y="1556522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7" name="Segnaposto testo 19"/>
          <p:cNvSpPr>
            <a:spLocks noGrp="1"/>
          </p:cNvSpPr>
          <p:nvPr>
            <p:ph type="body" sz="quarter" idx="52" hasCustomPrompt="1"/>
          </p:nvPr>
        </p:nvSpPr>
        <p:spPr>
          <a:xfrm>
            <a:off x="6300192" y="1556522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8" name="Segnaposto testo 19"/>
          <p:cNvSpPr>
            <a:spLocks noGrp="1"/>
          </p:cNvSpPr>
          <p:nvPr>
            <p:ph type="body" sz="quarter" idx="53" hasCustomPrompt="1"/>
          </p:nvPr>
        </p:nvSpPr>
        <p:spPr>
          <a:xfrm>
            <a:off x="668716" y="2959713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29" name="Segnaposto testo 19"/>
          <p:cNvSpPr>
            <a:spLocks noGrp="1"/>
          </p:cNvSpPr>
          <p:nvPr>
            <p:ph type="body" sz="quarter" idx="54" hasCustomPrompt="1"/>
          </p:nvPr>
        </p:nvSpPr>
        <p:spPr>
          <a:xfrm>
            <a:off x="3491880" y="2959713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30" name="Segnaposto testo 19"/>
          <p:cNvSpPr>
            <a:spLocks noGrp="1"/>
          </p:cNvSpPr>
          <p:nvPr>
            <p:ph type="body" sz="quarter" idx="55" hasCustomPrompt="1"/>
          </p:nvPr>
        </p:nvSpPr>
        <p:spPr>
          <a:xfrm>
            <a:off x="6300192" y="2959713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31" name="Segnaposto testo 19"/>
          <p:cNvSpPr>
            <a:spLocks noGrp="1"/>
          </p:cNvSpPr>
          <p:nvPr>
            <p:ph type="body" sz="quarter" idx="56" hasCustomPrompt="1"/>
          </p:nvPr>
        </p:nvSpPr>
        <p:spPr>
          <a:xfrm>
            <a:off x="668716" y="4408637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32" name="Segnaposto testo 19"/>
          <p:cNvSpPr>
            <a:spLocks noGrp="1"/>
          </p:cNvSpPr>
          <p:nvPr>
            <p:ph type="body" sz="quarter" idx="57" hasCustomPrompt="1"/>
          </p:nvPr>
        </p:nvSpPr>
        <p:spPr>
          <a:xfrm>
            <a:off x="3491880" y="4408637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33" name="Segnaposto testo 19"/>
          <p:cNvSpPr>
            <a:spLocks noGrp="1"/>
          </p:cNvSpPr>
          <p:nvPr>
            <p:ph type="body" sz="quarter" idx="58" hasCustomPrompt="1"/>
          </p:nvPr>
        </p:nvSpPr>
        <p:spPr>
          <a:xfrm>
            <a:off x="6300192" y="4408637"/>
            <a:ext cx="2463124" cy="5615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baseline="0">
                <a:solidFill>
                  <a:srgbClr val="A0A0A0"/>
                </a:solidFill>
                <a:latin typeface="TIM Sans Light" panose="00000400000000000000" pitchFamily="2" charset="0"/>
                <a:cs typeface="Arial"/>
              </a:defRPr>
            </a:lvl1pPr>
            <a:lvl2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2pPr>
            <a:lvl3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3pPr>
            <a:lvl4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4pPr>
            <a:lvl5pPr marL="0">
              <a:spcBef>
                <a:spcPts val="0"/>
              </a:spcBef>
              <a:spcAft>
                <a:spcPts val="0"/>
              </a:spcAft>
              <a:defRPr sz="1600" baseline="0">
                <a:solidFill>
                  <a:schemeClr val="accent6"/>
                </a:solidFill>
                <a:latin typeface="Franklin Gothic Medium"/>
              </a:defRPr>
            </a:lvl5pPr>
          </a:lstStyle>
          <a:p>
            <a:pPr lvl="0"/>
            <a:r>
              <a:rPr lang="en-US" dirty="0" err="1" smtClean="0"/>
              <a:t>Dettaglio</a:t>
            </a:r>
            <a:r>
              <a:rPr lang="en-US" dirty="0" smtClean="0"/>
              <a:t> TIM Sans Light 10 </a:t>
            </a:r>
            <a:r>
              <a:rPr lang="en-US" dirty="0" err="1" smtClean="0"/>
              <a:t>pt</a:t>
            </a:r>
            <a:endParaRPr lang="en-US" dirty="0" smtClean="0"/>
          </a:p>
        </p:txBody>
      </p:sp>
      <p:sp>
        <p:nvSpPr>
          <p:cNvPr id="34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35" name="Segnaposto piè di pagina 8"/>
          <p:cNvSpPr>
            <a:spLocks noGrp="1"/>
          </p:cNvSpPr>
          <p:nvPr>
            <p:ph type="ftr" sz="quarter" idx="59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8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eparato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it-IT" dirty="0" smtClean="0"/>
          </a:p>
        </p:txBody>
      </p:sp>
      <p:sp>
        <p:nvSpPr>
          <p:cNvPr id="5" name="Content Placeholder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294953" y="952501"/>
            <a:ext cx="8450262" cy="52223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 sz="1800">
                <a:solidFill>
                  <a:schemeClr val="tx1"/>
                </a:solidFill>
                <a:latin typeface="TIM Sans" panose="00000500000000000000" pitchFamily="50" charset="0"/>
              </a:defRPr>
            </a:lvl1pPr>
            <a:lvl2pPr marL="446088" indent="-285750">
              <a:lnSpc>
                <a:spcPct val="100000"/>
              </a:lnSpc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2pPr>
            <a:lvl3pPr marL="971550" indent="-285750"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 Sans" panose="00000500000000000000" pitchFamily="50" charset="0"/>
              </a:defRPr>
            </a:lvl3pPr>
          </a:lstStyle>
          <a:p>
            <a:pPr lvl="0"/>
            <a:r>
              <a:rPr lang="it-IT" dirty="0" smtClean="0"/>
              <a:t>Argomento #1 in TIM Sans 18 </a:t>
            </a:r>
            <a:r>
              <a:rPr lang="it-IT" dirty="0" err="1" smtClean="0"/>
              <a:t>pt</a:t>
            </a:r>
            <a:endParaRPr lang="it-IT" dirty="0" smtClean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 smtClean="0"/>
              <a:t>Argomento #2 in TIM Sans 18 </a:t>
            </a:r>
            <a:r>
              <a:rPr lang="it-IT" dirty="0" err="1" smtClean="0"/>
              <a:t>pt</a:t>
            </a:r>
            <a:endParaRPr lang="it-IT" dirty="0" smtClean="0"/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EB0028"/>
              </a:buClr>
              <a:buSzPct val="50000"/>
              <a:buFontTx/>
              <a:buBlip>
                <a:blip r:embed="rId2"/>
              </a:buBlip>
              <a:tabLst/>
              <a:defRPr/>
            </a:pPr>
            <a:r>
              <a:rPr lang="it-IT" dirty="0" smtClean="0"/>
              <a:t>Argomento #3 in TIM Sans 18 </a:t>
            </a:r>
            <a:r>
              <a:rPr lang="it-IT" dirty="0" err="1" smtClean="0"/>
              <a:t>pt</a:t>
            </a:r>
            <a:endParaRPr lang="it-IT" dirty="0" smtClean="0"/>
          </a:p>
        </p:txBody>
      </p:sp>
      <p:sp>
        <p:nvSpPr>
          <p:cNvPr id="6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7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38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 Corp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9562" y="360363"/>
            <a:ext cx="8459788" cy="355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309562" y="952500"/>
            <a:ext cx="8449940" cy="5222329"/>
          </a:xfrm>
        </p:spPr>
        <p:txBody>
          <a:bodyPr/>
          <a:lstStyle>
            <a:lvl1pPr marL="285750" indent="-2857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TIM Sans" panose="00000500000000000000" pitchFamily="2" charset="0"/>
              </a:defRPr>
            </a:lvl1pPr>
            <a:lvl2pPr marL="731838" indent="-2857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TIM Sans" panose="00000500000000000000" pitchFamily="2" charset="0"/>
              </a:defRPr>
            </a:lvl2pPr>
            <a:lvl3pPr marL="1179513" indent="-285750">
              <a:buClr>
                <a:srgbClr val="EB0028"/>
              </a:buClr>
              <a:buSzPct val="100000"/>
              <a:buFont typeface="TIM Sans" panose="00000500000000000000" pitchFamily="50" charset="0"/>
              <a:buChar char="–"/>
              <a:defRPr>
                <a:latin typeface="TIM Sans" panose="00000500000000000000" pitchFamily="2" charset="0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4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6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280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 Corpo Grande -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295275" y="1362252"/>
            <a:ext cx="8449940" cy="4797249"/>
          </a:xfrm>
        </p:spPr>
        <p:txBody>
          <a:bodyPr/>
          <a:lstStyle>
            <a:lvl1pPr marL="285750" indent="-2857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731838" indent="-285750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179513" indent="-285750">
              <a:buClr>
                <a:srgbClr val="EB0028"/>
              </a:buClr>
              <a:buSzPct val="100000"/>
              <a:buFont typeface="TIM Sans" panose="00000500000000000000" pitchFamily="50" charset="0"/>
              <a:buChar char="–"/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7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8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0"/>
          </p:nvPr>
        </p:nvSpPr>
        <p:spPr>
          <a:xfrm>
            <a:off x="309562" y="809071"/>
            <a:ext cx="8474397" cy="415818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lnSpc>
                <a:spcPct val="50000"/>
              </a:lnSpc>
              <a:defRPr lang="it-IT" sz="1400" kern="1200" dirty="0">
                <a:solidFill>
                  <a:schemeClr val="accent1"/>
                </a:solidFill>
                <a:latin typeface="TIM Sans" panose="00000500000000000000" pitchFamily="50" charset="0"/>
                <a:ea typeface="+mj-ea"/>
                <a:cs typeface="TIM Sans" panose="00000500000000000000" pitchFamily="50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36038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 - Corpo Picc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9562" y="360363"/>
            <a:ext cx="8459788" cy="355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309562" y="953839"/>
            <a:ext cx="8460000" cy="5205662"/>
          </a:xfrm>
        </p:spPr>
        <p:txBody>
          <a:bodyPr>
            <a:noAutofit/>
          </a:bodyPr>
          <a:lstStyle>
            <a:lvl1pPr marL="342900" indent="-342900" algn="l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1pPr>
            <a:lvl2pPr marL="731838" indent="-285750" algn="l">
              <a:buClr>
                <a:srgbClr val="EB0028"/>
              </a:buClr>
              <a:buSzPct val="15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1179513" indent="-285750" algn="l">
              <a:buClr>
                <a:srgbClr val="EB0028"/>
              </a:buClr>
              <a:buSzPct val="100000"/>
              <a:buFont typeface="FS Me" panose="02000506040000020004" pitchFamily="50" charset="0"/>
              <a:buChar char="–"/>
              <a:defRPr sz="1000">
                <a:solidFill>
                  <a:schemeClr val="tx1"/>
                </a:solidFill>
              </a:defRPr>
            </a:lvl3pPr>
            <a:lvl4pPr marL="1339850" marR="0" indent="3175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charset="0"/>
              <a:buNone/>
              <a:tabLst/>
              <a:defRPr kumimoji="0" lang="it-IT" sz="1200" b="0" i="0" u="none" strike="noStrike" kern="0" cap="none" spc="0" normalizeH="0" baseline="0" noProof="0" smtClean="0">
                <a:ln>
                  <a:noFill/>
                </a:ln>
                <a:solidFill>
                  <a:srgbClr val="0D3764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4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4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6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420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309562" y="1081002"/>
            <a:ext cx="4140893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400" kern="1200" dirty="0">
                <a:solidFill>
                  <a:srgbClr val="EB0028"/>
                </a:solidFill>
                <a:latin typeface="+mj-lt"/>
                <a:ea typeface="+mj-ea"/>
                <a:cs typeface="Shonar Bangla" panose="020B0502040204020203" pitchFamily="34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3"/>
          <p:cNvSpPr>
            <a:spLocks noGrp="1"/>
          </p:cNvSpPr>
          <p:nvPr>
            <p:ph sz="half" idx="2"/>
          </p:nvPr>
        </p:nvSpPr>
        <p:spPr>
          <a:xfrm>
            <a:off x="304476" y="1513050"/>
            <a:ext cx="4145979" cy="43533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>
                <a:solidFill>
                  <a:schemeClr val="accent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contenuto 5"/>
          <p:cNvSpPr>
            <a:spLocks noGrp="1"/>
          </p:cNvSpPr>
          <p:nvPr>
            <p:ph sz="quarter" idx="4"/>
          </p:nvPr>
        </p:nvSpPr>
        <p:spPr>
          <a:xfrm>
            <a:off x="4551871" y="1513050"/>
            <a:ext cx="4131188" cy="43533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>
                <a:solidFill>
                  <a:schemeClr val="accent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4539456" y="1079443"/>
            <a:ext cx="4140893" cy="552780"/>
          </a:xfrm>
          <a:noFill/>
          <a:ln>
            <a:noFill/>
          </a:ln>
          <a:effectLst/>
          <a:extLst/>
        </p:spPr>
        <p:txBody>
          <a:bodyPr wrap="none">
            <a:noAutofit/>
          </a:bodyPr>
          <a:lstStyle>
            <a:lvl1pPr>
              <a:defRPr lang="it-IT" sz="1400" kern="1200" dirty="0">
                <a:solidFill>
                  <a:srgbClr val="EB0028"/>
                </a:solidFill>
                <a:latin typeface="+mj-lt"/>
                <a:ea typeface="+mj-ea"/>
                <a:cs typeface="TIM Sans Medium" panose="00000600000000000000" pitchFamily="2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Segnaposto data 7"/>
          <p:cNvSpPr>
            <a:spLocks noGrp="1"/>
          </p:cNvSpPr>
          <p:nvPr>
            <p:ph type="dt" sz="quarter" idx="37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10" name="Segnaposto piè di pagina 8"/>
          <p:cNvSpPr>
            <a:spLocks noGrp="1"/>
          </p:cNvSpPr>
          <p:nvPr>
            <p:ph type="ftr" sz="quarter" idx="38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1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562" y="360363"/>
            <a:ext cx="84597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Titolo slide testo TIM Sans Grassetto 22 </a:t>
            </a:r>
            <a:r>
              <a:rPr lang="it-IT" dirty="0" err="1" smtClean="0"/>
              <a:t>pt</a:t>
            </a:r>
            <a:r>
              <a:rPr lang="it-IT" dirty="0" smtClean="0"/>
              <a:t> </a:t>
            </a:r>
          </a:p>
        </p:txBody>
      </p:sp>
      <p:sp>
        <p:nvSpPr>
          <p:cNvPr id="15" name="CasellaDiTesto 10"/>
          <p:cNvSpPr txBox="1">
            <a:spLocks noChangeArrowheads="1"/>
          </p:cNvSpPr>
          <p:nvPr/>
        </p:nvSpPr>
        <p:spPr bwMode="auto">
          <a:xfrm>
            <a:off x="8472488" y="6453188"/>
            <a:ext cx="417512" cy="138112"/>
          </a:xfrm>
          <a:prstGeom prst="rect">
            <a:avLst/>
          </a:prstGeom>
          <a:noFill/>
          <a:ln>
            <a:noFill/>
          </a:ln>
          <a:extLst/>
        </p:spPr>
        <p:txBody>
          <a:bodyPr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Demi" charset="0"/>
                <a:ea typeface="MS PGothic" charset="0"/>
                <a:cs typeface="MS PGothic" charset="0"/>
              </a:defRPr>
            </a:lvl9pPr>
          </a:lstStyle>
          <a:p>
            <a:pPr algn="r" eaLnBrk="1" hangingPunct="1">
              <a:defRPr/>
            </a:pPr>
            <a:fld id="{E57557E4-A33F-4F68-B3B9-5C4EC024384C}" type="slidenum">
              <a:rPr lang="it-IT" sz="900" smtClean="0">
                <a:solidFill>
                  <a:srgbClr val="000000"/>
                </a:solidFill>
                <a:latin typeface="TIM Sans" panose="00000500000000000000" pitchFamily="50" charset="0"/>
              </a:rPr>
              <a:pPr algn="r" eaLnBrk="1" hangingPunct="1">
                <a:defRPr/>
              </a:pPr>
              <a:t>‹N›</a:t>
            </a:fld>
            <a:endParaRPr lang="it-IT" sz="900" dirty="0" smtClean="0">
              <a:solidFill>
                <a:srgbClr val="000000"/>
              </a:solidFill>
              <a:latin typeface="TIM Sans" panose="00000500000000000000" pitchFamily="50" charset="0"/>
            </a:endParaRPr>
          </a:p>
        </p:txBody>
      </p:sp>
      <p:cxnSp>
        <p:nvCxnSpPr>
          <p:cNvPr id="16" name="Connettore 1 15"/>
          <p:cNvCxnSpPr/>
          <p:nvPr/>
        </p:nvCxnSpPr>
        <p:spPr>
          <a:xfrm>
            <a:off x="8528050" y="6351588"/>
            <a:ext cx="0" cy="260350"/>
          </a:xfrm>
          <a:prstGeom prst="line">
            <a:avLst/>
          </a:prstGeom>
          <a:ln w="6350" cmpd="sng">
            <a:solidFill>
              <a:srgbClr val="EB00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942975"/>
            <a:ext cx="8450263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</p:txBody>
      </p:sp>
      <p:pic>
        <p:nvPicPr>
          <p:cNvPr id="20" name="Immagine 19" descr="secondario_rgb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381328"/>
            <a:ext cx="948958" cy="251247"/>
          </a:xfrm>
          <a:prstGeom prst="rect">
            <a:avLst/>
          </a:prstGeom>
        </p:spPr>
      </p:pic>
      <p:sp>
        <p:nvSpPr>
          <p:cNvPr id="9" name="Segnaposto data 7"/>
          <p:cNvSpPr>
            <a:spLocks noGrp="1"/>
          </p:cNvSpPr>
          <p:nvPr>
            <p:ph type="dt" sz="quarter" idx="2"/>
          </p:nvPr>
        </p:nvSpPr>
        <p:spPr>
          <a:xfrm>
            <a:off x="2843213" y="6303963"/>
            <a:ext cx="5689600" cy="21113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srgbClr val="EB0028"/>
                </a:solidFill>
              </a:rPr>
              <a:t>Titolo della Relazione</a:t>
            </a:r>
            <a:endParaRPr lang="it-IT" dirty="0">
              <a:solidFill>
                <a:srgbClr val="EB0028"/>
              </a:solidFill>
            </a:endParaRPr>
          </a:p>
        </p:txBody>
      </p:sp>
      <p:sp>
        <p:nvSpPr>
          <p:cNvPr id="10" name="Segnaposto piè di pagina 8"/>
          <p:cNvSpPr>
            <a:spLocks noGrp="1"/>
          </p:cNvSpPr>
          <p:nvPr>
            <p:ph type="ftr" sz="quarter" idx="3"/>
          </p:nvPr>
        </p:nvSpPr>
        <p:spPr>
          <a:xfrm>
            <a:off x="2843213" y="6448425"/>
            <a:ext cx="5689600" cy="220663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dirty="0" smtClean="0">
                <a:solidFill>
                  <a:prstClr val="white">
                    <a:lumMod val="50000"/>
                  </a:prstClr>
                </a:solidFill>
              </a:rPr>
              <a:t>Nome del Relatore, Nome Struttura</a:t>
            </a:r>
            <a:endParaRPr lang="it-IT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0" kern="1200">
          <a:solidFill>
            <a:schemeClr val="accent2"/>
          </a:solidFill>
          <a:latin typeface="TIM Sans Medium" panose="02020503040602060503" pitchFamily="18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20000"/>
        </a:lnSpc>
        <a:spcBef>
          <a:spcPts val="750"/>
        </a:spcBef>
        <a:buFontTx/>
        <a:buNone/>
        <a:defRPr sz="1800" kern="1200">
          <a:solidFill>
            <a:schemeClr val="tx1"/>
          </a:solidFill>
          <a:latin typeface="TIM Sans" panose="00000500000000000000" pitchFamily="2" charset="0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120000"/>
        </a:lnSpc>
        <a:spcBef>
          <a:spcPts val="375"/>
        </a:spcBef>
        <a:buFontTx/>
        <a:buNone/>
        <a:defRPr sz="1600" kern="1200">
          <a:solidFill>
            <a:schemeClr val="tx1"/>
          </a:solidFill>
          <a:latin typeface="TIM Sans" panose="00000500000000000000" pitchFamily="2" charset="0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120000"/>
        </a:lnSpc>
        <a:spcBef>
          <a:spcPts val="375"/>
        </a:spcBef>
        <a:buFontTx/>
        <a:buNone/>
        <a:defRPr sz="1400" kern="1200">
          <a:solidFill>
            <a:schemeClr val="tx1"/>
          </a:solidFill>
          <a:latin typeface="TIM Sans" panose="00000500000000000000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po 57"/>
          <p:cNvGrpSpPr/>
          <p:nvPr/>
        </p:nvGrpSpPr>
        <p:grpSpPr>
          <a:xfrm>
            <a:off x="367097" y="799375"/>
            <a:ext cx="8409804" cy="4556809"/>
            <a:chOff x="367097" y="332650"/>
            <a:chExt cx="8409804" cy="4556809"/>
          </a:xfrm>
        </p:grpSpPr>
        <p:grpSp>
          <p:nvGrpSpPr>
            <p:cNvPr id="7" name="Gruppo 6"/>
            <p:cNvGrpSpPr/>
            <p:nvPr/>
          </p:nvGrpSpPr>
          <p:grpSpPr>
            <a:xfrm>
              <a:off x="367097" y="332650"/>
              <a:ext cx="8409804" cy="4556809"/>
              <a:chOff x="367097" y="332650"/>
              <a:chExt cx="8409804" cy="4556809"/>
            </a:xfrm>
          </p:grpSpPr>
          <p:cxnSp>
            <p:nvCxnSpPr>
              <p:cNvPr id="8" name="Connettore 2 7"/>
              <p:cNvCxnSpPr/>
              <p:nvPr/>
            </p:nvCxnSpPr>
            <p:spPr bwMode="auto">
              <a:xfrm flipH="1" flipV="1">
                <a:off x="2888649" y="2698751"/>
                <a:ext cx="686606" cy="319502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2 8"/>
              <p:cNvCxnSpPr/>
              <p:nvPr/>
            </p:nvCxnSpPr>
            <p:spPr bwMode="auto">
              <a:xfrm flipH="1">
                <a:off x="2888649" y="3678035"/>
                <a:ext cx="703678" cy="931487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2 9"/>
              <p:cNvCxnSpPr/>
              <p:nvPr/>
            </p:nvCxnSpPr>
            <p:spPr bwMode="auto">
              <a:xfrm flipH="1">
                <a:off x="2429679" y="3522663"/>
                <a:ext cx="717673" cy="155372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2" descr="cloud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216978" y="1988840"/>
                <a:ext cx="1579158" cy="9997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4358485" y="1772816"/>
                <a:ext cx="129614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t-IT" altLang="it-IT" sz="1200" dirty="0">
                    <a:solidFill>
                      <a:srgbClr val="82B9E6">
                        <a:lumMod val="50000"/>
                      </a:srgbClr>
                    </a:solidFill>
                    <a:latin typeface="TIM Sans Medium" panose="02020503040602060503" pitchFamily="18" charset="0"/>
                  </a:rPr>
                  <a:t>Rete dati TIM</a:t>
                </a:r>
              </a:p>
            </p:txBody>
          </p:sp>
          <p:sp>
            <p:nvSpPr>
              <p:cNvPr id="13" name="Rettangolo arrotondato 12"/>
              <p:cNvSpPr/>
              <p:nvPr/>
            </p:nvSpPr>
            <p:spPr>
              <a:xfrm>
                <a:off x="6111534" y="2698751"/>
                <a:ext cx="2665367" cy="219070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ttangolo arrotondato 13"/>
              <p:cNvSpPr/>
              <p:nvPr/>
            </p:nvSpPr>
            <p:spPr bwMode="auto">
              <a:xfrm rot="10800000">
                <a:off x="1670978" y="332650"/>
                <a:ext cx="4257664" cy="1216337"/>
              </a:xfrm>
              <a:prstGeom prst="roundRect">
                <a:avLst>
                  <a:gd name="adj" fmla="val 9071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ttangolo arrotondato 14"/>
              <p:cNvSpPr/>
              <p:nvPr/>
            </p:nvSpPr>
            <p:spPr bwMode="auto">
              <a:xfrm>
                <a:off x="1670979" y="1707356"/>
                <a:ext cx="4257663" cy="3161804"/>
              </a:xfrm>
              <a:prstGeom prst="roundRect">
                <a:avLst>
                  <a:gd name="adj" fmla="val 9088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ttangolo arrotondato 15"/>
              <p:cNvSpPr/>
              <p:nvPr/>
            </p:nvSpPr>
            <p:spPr bwMode="auto">
              <a:xfrm rot="5400000">
                <a:off x="-1292987" y="1992740"/>
                <a:ext cx="4536505" cy="1216337"/>
              </a:xfrm>
              <a:prstGeom prst="roundRect">
                <a:avLst>
                  <a:gd name="adj" fmla="val 9071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CasellaDiTesto 82"/>
              <p:cNvSpPr txBox="1">
                <a:spLocks noChangeArrowheads="1"/>
              </p:cNvSpPr>
              <p:nvPr/>
            </p:nvSpPr>
            <p:spPr bwMode="auto">
              <a:xfrm>
                <a:off x="1835696" y="717705"/>
                <a:ext cx="126028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Server RADIUS</a:t>
                </a:r>
                <a:endParaRPr lang="it-IT" sz="1200" b="1" dirty="0">
                  <a:solidFill>
                    <a:srgbClr val="82B9E6">
                      <a:lumMod val="50000"/>
                    </a:srgbClr>
                  </a:solidFill>
                </a:endParaRPr>
              </a:p>
              <a:p>
                <a:pPr algn="ctr"/>
                <a:r>
                  <a:rPr lang="it-IT" sz="1200" b="1" dirty="0">
                    <a:solidFill>
                      <a:srgbClr val="82B9E6">
                        <a:lumMod val="50000"/>
                      </a:srgbClr>
                    </a:solidFill>
                  </a:rPr>
                  <a:t>OAO</a:t>
                </a:r>
              </a:p>
            </p:txBody>
          </p:sp>
          <p:pic>
            <p:nvPicPr>
              <p:cNvPr id="18" name="Picture 12" descr="cloud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059833" y="2916229"/>
                <a:ext cx="2160240" cy="15319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Text Box 13"/>
              <p:cNvSpPr txBox="1">
                <a:spLocks noChangeArrowheads="1"/>
              </p:cNvSpPr>
              <p:nvPr/>
            </p:nvSpPr>
            <p:spPr bwMode="auto">
              <a:xfrm>
                <a:off x="4069148" y="3538265"/>
                <a:ext cx="105470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t-IT" altLang="it-IT" sz="1200" dirty="0">
                    <a:solidFill>
                      <a:prstClr val="white">
                        <a:lumMod val="50000"/>
                      </a:prstClr>
                    </a:solidFill>
                    <a:latin typeface="TIM Sans Medium" panose="02020503040602060503" pitchFamily="18" charset="0"/>
                  </a:rPr>
                  <a:t>Rete Mobile </a:t>
                </a:r>
              </a:p>
              <a:p>
                <a:r>
                  <a:rPr lang="it-IT" altLang="it-IT" sz="1200" dirty="0">
                    <a:solidFill>
                      <a:prstClr val="white">
                        <a:lumMod val="50000"/>
                      </a:prstClr>
                    </a:solidFill>
                    <a:latin typeface="TIM Sans Medium" panose="02020503040602060503" pitchFamily="18" charset="0"/>
                  </a:rPr>
                  <a:t>4G LTE TIM</a:t>
                </a:r>
              </a:p>
            </p:txBody>
          </p:sp>
          <p:grpSp>
            <p:nvGrpSpPr>
              <p:cNvPr id="20" name="Gruppo 21"/>
              <p:cNvGrpSpPr>
                <a:grpSpLocks/>
              </p:cNvGrpSpPr>
              <p:nvPr/>
            </p:nvGrpSpPr>
            <p:grpSpPr bwMode="auto">
              <a:xfrm rot="20540038">
                <a:off x="1217530" y="3728917"/>
                <a:ext cx="987666" cy="350574"/>
                <a:chOff x="1491541" y="1397723"/>
                <a:chExt cx="2213848" cy="597958"/>
              </a:xfrm>
            </p:grpSpPr>
            <p:sp>
              <p:nvSpPr>
                <p:cNvPr id="55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491541" y="1517315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83802" y="1517315"/>
                  <a:ext cx="244316" cy="3587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68811" y="1397723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1" name="Gruppo 21"/>
              <p:cNvGrpSpPr>
                <a:grpSpLocks/>
              </p:cNvGrpSpPr>
              <p:nvPr/>
            </p:nvGrpSpPr>
            <p:grpSpPr bwMode="auto">
              <a:xfrm rot="1360492">
                <a:off x="1407636" y="2177407"/>
                <a:ext cx="1140380" cy="249331"/>
                <a:chOff x="1491541" y="1397723"/>
                <a:chExt cx="2213848" cy="597958"/>
              </a:xfrm>
            </p:grpSpPr>
            <p:sp>
              <p:nvSpPr>
                <p:cNvPr id="52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491541" y="1517315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3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83802" y="1517315"/>
                  <a:ext cx="244316" cy="3587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68811" y="1397723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22" name="Connettore 7 21"/>
              <p:cNvCxnSpPr>
                <a:endCxn id="47" idx="0"/>
              </p:cNvCxnSpPr>
              <p:nvPr/>
            </p:nvCxnSpPr>
            <p:spPr>
              <a:xfrm rot="16200000" flipH="1">
                <a:off x="3140036" y="1553825"/>
                <a:ext cx="657300" cy="68713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asellaDiTesto 82"/>
              <p:cNvSpPr txBox="1">
                <a:spLocks noChangeArrowheads="1"/>
              </p:cNvSpPr>
              <p:nvPr/>
            </p:nvSpPr>
            <p:spPr bwMode="auto">
              <a:xfrm>
                <a:off x="685298" y="717705"/>
                <a:ext cx="691215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Clienti </a:t>
                </a:r>
              </a:p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Finali</a:t>
                </a:r>
              </a:p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OAO</a:t>
                </a:r>
                <a:endParaRPr lang="it-IT" sz="1200" b="1" dirty="0">
                  <a:solidFill>
                    <a:srgbClr val="82B9E6">
                      <a:lumMod val="50000"/>
                    </a:srgbClr>
                  </a:solidFill>
                </a:endParaRPr>
              </a:p>
            </p:txBody>
          </p:sp>
          <p:grpSp>
            <p:nvGrpSpPr>
              <p:cNvPr id="24" name="Gruppo 23"/>
              <p:cNvGrpSpPr/>
              <p:nvPr/>
            </p:nvGrpSpPr>
            <p:grpSpPr>
              <a:xfrm>
                <a:off x="4106331" y="661680"/>
                <a:ext cx="1503322" cy="895108"/>
                <a:chOff x="3887180" y="5512376"/>
                <a:chExt cx="1295867" cy="653955"/>
              </a:xfrm>
            </p:grpSpPr>
            <p:sp>
              <p:nvSpPr>
                <p:cNvPr id="50" name="Pentagono 49"/>
                <p:cNvSpPr/>
                <p:nvPr/>
              </p:nvSpPr>
              <p:spPr>
                <a:xfrm rot="10800000">
                  <a:off x="3887180" y="5512376"/>
                  <a:ext cx="1148187" cy="508911"/>
                </a:xfrm>
                <a:prstGeom prst="homePlat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2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4040298" y="5520000"/>
                  <a:ext cx="1142749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b="1" dirty="0" err="1">
                      <a:solidFill>
                        <a:prstClr val="white"/>
                      </a:solidFill>
                    </a:rPr>
                    <a:t>Authentication</a:t>
                  </a:r>
                  <a:endParaRPr lang="it-IT" sz="1200" b="1" dirty="0">
                    <a:solidFill>
                      <a:prstClr val="white"/>
                    </a:solidFill>
                  </a:endParaRPr>
                </a:p>
                <a:p>
                  <a:r>
                    <a:rPr lang="it-IT" sz="1200" b="1" dirty="0" err="1">
                      <a:solidFill>
                        <a:prstClr val="white"/>
                      </a:solidFill>
                    </a:rPr>
                    <a:t>Authorization</a:t>
                  </a:r>
                  <a:endParaRPr lang="it-IT" sz="1200" b="1" dirty="0">
                    <a:solidFill>
                      <a:prstClr val="white"/>
                    </a:solidFill>
                  </a:endParaRPr>
                </a:p>
                <a:p>
                  <a:r>
                    <a:rPr lang="it-IT" sz="1200" b="1" dirty="0">
                      <a:solidFill>
                        <a:prstClr val="white"/>
                      </a:solidFill>
                    </a:rPr>
                    <a:t>Accounting</a:t>
                  </a:r>
                </a:p>
              </p:txBody>
            </p:sp>
          </p:grpSp>
          <p:sp>
            <p:nvSpPr>
              <p:cNvPr id="25" name="Rettangolo arrotondato 24"/>
              <p:cNvSpPr/>
              <p:nvPr/>
            </p:nvSpPr>
            <p:spPr>
              <a:xfrm>
                <a:off x="4386951" y="2521994"/>
                <a:ext cx="975624" cy="402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000" b="1" dirty="0">
                    <a:solidFill>
                      <a:prstClr val="white"/>
                    </a:solidFill>
                  </a:rPr>
                  <a:t>Nodo IP</a:t>
                </a:r>
              </a:p>
              <a:p>
                <a:pPr algn="ctr"/>
                <a:r>
                  <a:rPr lang="it-IT" sz="1000" b="1" dirty="0">
                    <a:solidFill>
                      <a:prstClr val="white"/>
                    </a:solidFill>
                  </a:rPr>
                  <a:t>GATEWAY</a:t>
                </a:r>
              </a:p>
            </p:txBody>
          </p:sp>
          <p:cxnSp>
            <p:nvCxnSpPr>
              <p:cNvPr id="26" name="Connettore 7 25"/>
              <p:cNvCxnSpPr/>
              <p:nvPr/>
            </p:nvCxnSpPr>
            <p:spPr>
              <a:xfrm>
                <a:off x="6300192" y="3573016"/>
                <a:ext cx="673787" cy="6123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7 26"/>
              <p:cNvCxnSpPr/>
              <p:nvPr/>
            </p:nvCxnSpPr>
            <p:spPr>
              <a:xfrm flipV="1">
                <a:off x="6300192" y="4374811"/>
                <a:ext cx="681071" cy="2122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CasellaDiTesto 27"/>
              <p:cNvSpPr txBox="1"/>
              <p:nvPr/>
            </p:nvSpPr>
            <p:spPr>
              <a:xfrm>
                <a:off x="7053271" y="3261680"/>
                <a:ext cx="16951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>
                    <a:solidFill>
                      <a:srgbClr val="000000"/>
                    </a:solidFill>
                  </a:rPr>
                  <a:t>Traffico Dati Cliente finale Operatore trasportato su Rete TIM</a:t>
                </a:r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7053271" y="4119463"/>
                <a:ext cx="16507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>
                    <a:solidFill>
                      <a:srgbClr val="000000"/>
                    </a:solidFill>
                  </a:rPr>
                  <a:t>Traffico </a:t>
                </a:r>
                <a:r>
                  <a:rPr lang="it-IT" sz="1200" dirty="0" err="1">
                    <a:solidFill>
                      <a:srgbClr val="000000"/>
                    </a:solidFill>
                  </a:rPr>
                  <a:t>Radius</a:t>
                </a:r>
                <a:r>
                  <a:rPr lang="it-IT" sz="1200" dirty="0">
                    <a:solidFill>
                      <a:srgbClr val="000000"/>
                    </a:solidFill>
                  </a:rPr>
                  <a:t> per  AAA dell’Operatore</a:t>
                </a:r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6769925" y="2852936"/>
                <a:ext cx="9746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>
                    <a:solidFill>
                      <a:srgbClr val="000000"/>
                    </a:solidFill>
                  </a:rPr>
                  <a:t>Legenda</a:t>
                </a:r>
              </a:p>
            </p:txBody>
          </p:sp>
          <p:sp>
            <p:nvSpPr>
              <p:cNvPr id="31" name="CasellaDiTesto 30"/>
              <p:cNvSpPr txBox="1"/>
              <p:nvPr/>
            </p:nvSpPr>
            <p:spPr>
              <a:xfrm>
                <a:off x="7200622" y="336202"/>
                <a:ext cx="149637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t-IT" b="1" i="1" dirty="0">
                    <a:solidFill>
                      <a:prstClr val="white">
                        <a:lumMod val="50000"/>
                      </a:prstClr>
                    </a:solidFill>
                  </a:rPr>
                  <a:t>Schema del </a:t>
                </a:r>
              </a:p>
              <a:p>
                <a:pPr algn="ctr"/>
                <a:r>
                  <a:rPr lang="it-IT" b="1" i="1" dirty="0">
                    <a:solidFill>
                      <a:prstClr val="white">
                        <a:lumMod val="50000"/>
                      </a:prstClr>
                    </a:solidFill>
                  </a:rPr>
                  <a:t>Servizio WILL </a:t>
                </a:r>
              </a:p>
              <a:p>
                <a:pPr algn="ctr"/>
                <a:r>
                  <a:rPr lang="it-IT" b="1" i="1" dirty="0">
                    <a:solidFill>
                      <a:prstClr val="white">
                        <a:lumMod val="50000"/>
                      </a:prstClr>
                    </a:solidFill>
                  </a:rPr>
                  <a:t>Wholesale</a:t>
                </a:r>
              </a:p>
            </p:txBody>
          </p:sp>
          <p:pic>
            <p:nvPicPr>
              <p:cNvPr id="32" name="Immagine 3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152" y="1993490"/>
                <a:ext cx="603505" cy="423673"/>
              </a:xfrm>
              <a:prstGeom prst="rect">
                <a:avLst/>
              </a:prstGeom>
            </p:spPr>
          </p:pic>
          <p:pic>
            <p:nvPicPr>
              <p:cNvPr id="33" name="Immagine 3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152" y="4023141"/>
                <a:ext cx="603505" cy="423673"/>
              </a:xfrm>
              <a:prstGeom prst="rect">
                <a:avLst/>
              </a:prstGeom>
            </p:spPr>
          </p:pic>
          <p:pic>
            <p:nvPicPr>
              <p:cNvPr id="34" name="Immagine 3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3825" y="2420888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5" name="Immagine 3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23728" y="3383655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6" name="Immagine 3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3768" y="4391767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7" name="Immagine 3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434" y="778296"/>
                <a:ext cx="1111477" cy="1111477"/>
              </a:xfrm>
              <a:prstGeom prst="rect">
                <a:avLst/>
              </a:prstGeom>
            </p:spPr>
          </p:pic>
          <p:sp>
            <p:nvSpPr>
              <p:cNvPr id="38" name="Text Box 13"/>
              <p:cNvSpPr txBox="1">
                <a:spLocks noChangeArrowheads="1"/>
              </p:cNvSpPr>
              <p:nvPr/>
            </p:nvSpPr>
            <p:spPr bwMode="auto">
              <a:xfrm>
                <a:off x="6405182" y="1855857"/>
                <a:ext cx="75910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t-IT" altLang="it-IT" sz="1200" dirty="0">
                    <a:solidFill>
                      <a:prstClr val="white">
                        <a:lumMod val="50000"/>
                      </a:prstClr>
                    </a:solidFill>
                    <a:latin typeface="TIM Sans Medium" panose="02020503040602060503" pitchFamily="18" charset="0"/>
                  </a:rPr>
                  <a:t>WWW</a:t>
                </a:r>
              </a:p>
            </p:txBody>
          </p:sp>
          <p:pic>
            <p:nvPicPr>
              <p:cNvPr id="39" name="Picture 2" descr="Vector Icon Sql Server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4829" y="378621"/>
                <a:ext cx="715006" cy="8809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" name="CasellaDiTesto 82"/>
              <p:cNvSpPr txBox="1">
                <a:spLocks noChangeArrowheads="1"/>
              </p:cNvSpPr>
              <p:nvPr/>
            </p:nvSpPr>
            <p:spPr bwMode="auto">
              <a:xfrm>
                <a:off x="971600" y="2420888"/>
                <a:ext cx="4683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rgbClr val="004691"/>
                    </a:solidFill>
                  </a:rPr>
                  <a:t>CPE</a:t>
                </a:r>
              </a:p>
            </p:txBody>
          </p:sp>
          <p:sp>
            <p:nvSpPr>
              <p:cNvPr id="41" name="CasellaDiTesto 82"/>
              <p:cNvSpPr txBox="1">
                <a:spLocks noChangeArrowheads="1"/>
              </p:cNvSpPr>
              <p:nvPr/>
            </p:nvSpPr>
            <p:spPr bwMode="auto">
              <a:xfrm>
                <a:off x="971600" y="4448145"/>
                <a:ext cx="4683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rgbClr val="004691"/>
                    </a:solidFill>
                  </a:rPr>
                  <a:t>CPE</a:t>
                </a:r>
              </a:p>
            </p:txBody>
          </p:sp>
          <p:sp>
            <p:nvSpPr>
              <p:cNvPr id="42" name="Figura a mano libera 41"/>
              <p:cNvSpPr/>
              <p:nvPr/>
            </p:nvSpPr>
            <p:spPr>
              <a:xfrm>
                <a:off x="2987824" y="3018253"/>
                <a:ext cx="1121001" cy="410747"/>
              </a:xfrm>
              <a:custGeom>
                <a:avLst/>
                <a:gdLst>
                  <a:gd name="connsiteX0" fmla="*/ 0 w 1056904"/>
                  <a:gd name="connsiteY0" fmla="*/ 581891 h 628889"/>
                  <a:gd name="connsiteX1" fmla="*/ 783772 w 1056904"/>
                  <a:gd name="connsiteY1" fmla="*/ 570015 h 628889"/>
                  <a:gd name="connsiteX2" fmla="*/ 1056904 w 1056904"/>
                  <a:gd name="connsiteY2" fmla="*/ 0 h 628889"/>
                  <a:gd name="connsiteX3" fmla="*/ 1056904 w 1056904"/>
                  <a:gd name="connsiteY3" fmla="*/ 0 h 628889"/>
                  <a:gd name="connsiteX4" fmla="*/ 1056904 w 1056904"/>
                  <a:gd name="connsiteY4" fmla="*/ 0 h 62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6904" h="628889">
                    <a:moveTo>
                      <a:pt x="0" y="581891"/>
                    </a:moveTo>
                    <a:cubicBezTo>
                      <a:pt x="303810" y="624444"/>
                      <a:pt x="607621" y="666997"/>
                      <a:pt x="783772" y="570015"/>
                    </a:cubicBezTo>
                    <a:cubicBezTo>
                      <a:pt x="959923" y="473033"/>
                      <a:pt x="1056904" y="0"/>
                      <a:pt x="1056904" y="0"/>
                    </a:cubicBezTo>
                    <a:lnTo>
                      <a:pt x="1056904" y="0"/>
                    </a:lnTo>
                    <a:lnTo>
                      <a:pt x="1056904" y="0"/>
                    </a:lnTo>
                  </a:path>
                </a:pathLst>
              </a:custGeom>
              <a:noFill/>
              <a:ln w="152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prstClr val="white"/>
                  </a:solidFill>
                </a:endParaRPr>
              </a:p>
            </p:txBody>
          </p:sp>
          <p:pic>
            <p:nvPicPr>
              <p:cNvPr id="43" name="Picture 43"/>
              <p:cNvPicPr>
                <a:picLocks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3724" y="2687960"/>
                <a:ext cx="531812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Figura a mano libera 43"/>
              <p:cNvSpPr/>
              <p:nvPr/>
            </p:nvSpPr>
            <p:spPr>
              <a:xfrm>
                <a:off x="1223158" y="1745673"/>
                <a:ext cx="5213268" cy="1635439"/>
              </a:xfrm>
              <a:custGeom>
                <a:avLst/>
                <a:gdLst>
                  <a:gd name="connsiteX0" fmla="*/ 0 w 5213268"/>
                  <a:gd name="connsiteY0" fmla="*/ 451262 h 1635439"/>
                  <a:gd name="connsiteX1" fmla="*/ 1567543 w 5213268"/>
                  <a:gd name="connsiteY1" fmla="*/ 950026 h 1635439"/>
                  <a:gd name="connsiteX2" fmla="*/ 1686297 w 5213268"/>
                  <a:gd name="connsiteY2" fmla="*/ 1472540 h 1635439"/>
                  <a:gd name="connsiteX3" fmla="*/ 1935678 w 5213268"/>
                  <a:gd name="connsiteY3" fmla="*/ 1626919 h 1635439"/>
                  <a:gd name="connsiteX4" fmla="*/ 2565071 w 5213268"/>
                  <a:gd name="connsiteY4" fmla="*/ 1591293 h 1635439"/>
                  <a:gd name="connsiteX5" fmla="*/ 2766951 w 5213268"/>
                  <a:gd name="connsiteY5" fmla="*/ 1389413 h 1635439"/>
                  <a:gd name="connsiteX6" fmla="*/ 2826328 w 5213268"/>
                  <a:gd name="connsiteY6" fmla="*/ 1258784 h 1635439"/>
                  <a:gd name="connsiteX7" fmla="*/ 3075710 w 5213268"/>
                  <a:gd name="connsiteY7" fmla="*/ 926275 h 1635439"/>
                  <a:gd name="connsiteX8" fmla="*/ 3336967 w 5213268"/>
                  <a:gd name="connsiteY8" fmla="*/ 558140 h 1635439"/>
                  <a:gd name="connsiteX9" fmla="*/ 4168239 w 5213268"/>
                  <a:gd name="connsiteY9" fmla="*/ 486888 h 1635439"/>
                  <a:gd name="connsiteX10" fmla="*/ 4987637 w 5213268"/>
                  <a:gd name="connsiteY10" fmla="*/ 439387 h 1635439"/>
                  <a:gd name="connsiteX11" fmla="*/ 5213268 w 5213268"/>
                  <a:gd name="connsiteY11" fmla="*/ 0 h 1635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13268" h="1635439">
                    <a:moveTo>
                      <a:pt x="0" y="451262"/>
                    </a:moveTo>
                    <a:cubicBezTo>
                      <a:pt x="643247" y="615537"/>
                      <a:pt x="1286494" y="779813"/>
                      <a:pt x="1567543" y="950026"/>
                    </a:cubicBezTo>
                    <a:cubicBezTo>
                      <a:pt x="1848593" y="1120239"/>
                      <a:pt x="1624941" y="1359725"/>
                      <a:pt x="1686297" y="1472540"/>
                    </a:cubicBezTo>
                    <a:cubicBezTo>
                      <a:pt x="1747653" y="1585355"/>
                      <a:pt x="1789216" y="1607127"/>
                      <a:pt x="1935678" y="1626919"/>
                    </a:cubicBezTo>
                    <a:cubicBezTo>
                      <a:pt x="2082140" y="1646711"/>
                      <a:pt x="2426526" y="1630877"/>
                      <a:pt x="2565071" y="1591293"/>
                    </a:cubicBezTo>
                    <a:cubicBezTo>
                      <a:pt x="2703616" y="1551709"/>
                      <a:pt x="2723408" y="1444831"/>
                      <a:pt x="2766951" y="1389413"/>
                    </a:cubicBezTo>
                    <a:cubicBezTo>
                      <a:pt x="2810494" y="1333995"/>
                      <a:pt x="2774868" y="1335974"/>
                      <a:pt x="2826328" y="1258784"/>
                    </a:cubicBezTo>
                    <a:cubicBezTo>
                      <a:pt x="2877788" y="1181594"/>
                      <a:pt x="2990604" y="1043049"/>
                      <a:pt x="3075710" y="926275"/>
                    </a:cubicBezTo>
                    <a:cubicBezTo>
                      <a:pt x="3160816" y="809501"/>
                      <a:pt x="3154879" y="631371"/>
                      <a:pt x="3336967" y="558140"/>
                    </a:cubicBezTo>
                    <a:cubicBezTo>
                      <a:pt x="3519055" y="484909"/>
                      <a:pt x="3893127" y="506680"/>
                      <a:pt x="4168239" y="486888"/>
                    </a:cubicBezTo>
                    <a:cubicBezTo>
                      <a:pt x="4443351" y="467096"/>
                      <a:pt x="4813466" y="520535"/>
                      <a:pt x="4987637" y="439387"/>
                    </a:cubicBezTo>
                    <a:cubicBezTo>
                      <a:pt x="5161808" y="358239"/>
                      <a:pt x="5187538" y="179119"/>
                      <a:pt x="5213268" y="0"/>
                    </a:cubicBezTo>
                  </a:path>
                </a:pathLst>
              </a:cu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Figura a mano libera 44"/>
              <p:cNvSpPr/>
              <p:nvPr/>
            </p:nvSpPr>
            <p:spPr>
              <a:xfrm>
                <a:off x="1294410" y="1828800"/>
                <a:ext cx="5386198" cy="2363190"/>
              </a:xfrm>
              <a:custGeom>
                <a:avLst/>
                <a:gdLst>
                  <a:gd name="connsiteX0" fmla="*/ 0 w 5386198"/>
                  <a:gd name="connsiteY0" fmla="*/ 2363190 h 2363190"/>
                  <a:gd name="connsiteX1" fmla="*/ 1045029 w 5386198"/>
                  <a:gd name="connsiteY1" fmla="*/ 1769423 h 2363190"/>
                  <a:gd name="connsiteX2" fmla="*/ 1484416 w 5386198"/>
                  <a:gd name="connsiteY2" fmla="*/ 1543792 h 2363190"/>
                  <a:gd name="connsiteX3" fmla="*/ 1959429 w 5386198"/>
                  <a:gd name="connsiteY3" fmla="*/ 1603169 h 2363190"/>
                  <a:gd name="connsiteX4" fmla="*/ 2565071 w 5386198"/>
                  <a:gd name="connsiteY4" fmla="*/ 1579418 h 2363190"/>
                  <a:gd name="connsiteX5" fmla="*/ 2719450 w 5386198"/>
                  <a:gd name="connsiteY5" fmla="*/ 1413164 h 2363190"/>
                  <a:gd name="connsiteX6" fmla="*/ 2814452 w 5386198"/>
                  <a:gd name="connsiteY6" fmla="*/ 1211283 h 2363190"/>
                  <a:gd name="connsiteX7" fmla="*/ 3040084 w 5386198"/>
                  <a:gd name="connsiteY7" fmla="*/ 902525 h 2363190"/>
                  <a:gd name="connsiteX8" fmla="*/ 3336967 w 5386198"/>
                  <a:gd name="connsiteY8" fmla="*/ 546265 h 2363190"/>
                  <a:gd name="connsiteX9" fmla="*/ 5070764 w 5386198"/>
                  <a:gd name="connsiteY9" fmla="*/ 475013 h 2363190"/>
                  <a:gd name="connsiteX10" fmla="*/ 5379522 w 5386198"/>
                  <a:gd name="connsiteY10" fmla="*/ 0 h 2363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86198" h="2363190">
                    <a:moveTo>
                      <a:pt x="0" y="2363190"/>
                    </a:moveTo>
                    <a:lnTo>
                      <a:pt x="1045029" y="1769423"/>
                    </a:lnTo>
                    <a:cubicBezTo>
                      <a:pt x="1292432" y="1632857"/>
                      <a:pt x="1332016" y="1571501"/>
                      <a:pt x="1484416" y="1543792"/>
                    </a:cubicBezTo>
                    <a:cubicBezTo>
                      <a:pt x="1636816" y="1516083"/>
                      <a:pt x="1779320" y="1597231"/>
                      <a:pt x="1959429" y="1603169"/>
                    </a:cubicBezTo>
                    <a:cubicBezTo>
                      <a:pt x="2139538" y="1609107"/>
                      <a:pt x="2438401" y="1611086"/>
                      <a:pt x="2565071" y="1579418"/>
                    </a:cubicBezTo>
                    <a:cubicBezTo>
                      <a:pt x="2691741" y="1547750"/>
                      <a:pt x="2677887" y="1474520"/>
                      <a:pt x="2719450" y="1413164"/>
                    </a:cubicBezTo>
                    <a:cubicBezTo>
                      <a:pt x="2761014" y="1351808"/>
                      <a:pt x="2761013" y="1296390"/>
                      <a:pt x="2814452" y="1211283"/>
                    </a:cubicBezTo>
                    <a:cubicBezTo>
                      <a:pt x="2867891" y="1126176"/>
                      <a:pt x="2952998" y="1013361"/>
                      <a:pt x="3040084" y="902525"/>
                    </a:cubicBezTo>
                    <a:cubicBezTo>
                      <a:pt x="3127170" y="791689"/>
                      <a:pt x="2998520" y="617517"/>
                      <a:pt x="3336967" y="546265"/>
                    </a:cubicBezTo>
                    <a:cubicBezTo>
                      <a:pt x="3675414" y="475013"/>
                      <a:pt x="4730338" y="566057"/>
                      <a:pt x="5070764" y="475013"/>
                    </a:cubicBezTo>
                    <a:cubicBezTo>
                      <a:pt x="5411190" y="383969"/>
                      <a:pt x="5395356" y="191984"/>
                      <a:pt x="5379522" y="0"/>
                    </a:cubicBezTo>
                  </a:path>
                </a:pathLst>
              </a:cu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asellaDiTesto 82"/>
              <p:cNvSpPr txBox="1">
                <a:spLocks noChangeArrowheads="1"/>
              </p:cNvSpPr>
              <p:nvPr/>
            </p:nvSpPr>
            <p:spPr bwMode="auto">
              <a:xfrm>
                <a:off x="2963369" y="3461734"/>
                <a:ext cx="1159292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100" b="1" dirty="0">
                    <a:solidFill>
                      <a:srgbClr val="82B9E6">
                        <a:lumMod val="50000"/>
                      </a:srgbClr>
                    </a:solidFill>
                  </a:rPr>
                  <a:t>APN dedicato </a:t>
                </a:r>
              </a:p>
              <a:p>
                <a:pPr algn="ctr"/>
                <a:r>
                  <a:rPr lang="it-IT" sz="1100" b="1" i="1" dirty="0">
                    <a:solidFill>
                      <a:srgbClr val="82B9E6">
                        <a:lumMod val="50000"/>
                      </a:srgbClr>
                    </a:solidFill>
                  </a:rPr>
                  <a:t>fwaoaxx.tim.it</a:t>
                </a:r>
                <a:r>
                  <a:rPr lang="it-IT" sz="1100" b="1" dirty="0">
                    <a:solidFill>
                      <a:srgbClr val="82B9E6">
                        <a:lumMod val="50000"/>
                      </a:srgbClr>
                    </a:solidFill>
                  </a:rPr>
                  <a:t> </a:t>
                </a:r>
              </a:p>
            </p:txBody>
          </p:sp>
          <p:pic>
            <p:nvPicPr>
              <p:cNvPr id="47" name="Picture 2" descr="Vector Icon Sql Server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6174" y="1916832"/>
                <a:ext cx="553738" cy="6822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" name="CasellaDiTesto 82"/>
              <p:cNvSpPr txBox="1">
                <a:spLocks noChangeArrowheads="1"/>
              </p:cNvSpPr>
              <p:nvPr/>
            </p:nvSpPr>
            <p:spPr bwMode="auto">
              <a:xfrm>
                <a:off x="2195736" y="1861374"/>
                <a:ext cx="1071127" cy="415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050" b="1" dirty="0">
                    <a:solidFill>
                      <a:srgbClr val="82B9E6">
                        <a:lumMod val="50000"/>
                      </a:srgbClr>
                    </a:solidFill>
                  </a:rPr>
                  <a:t>Proxy RADIUS</a:t>
                </a:r>
              </a:p>
              <a:p>
                <a:pPr algn="ctr"/>
                <a:r>
                  <a:rPr lang="it-IT" sz="1050" b="1" dirty="0">
                    <a:solidFill>
                      <a:srgbClr val="82B9E6">
                        <a:lumMod val="50000"/>
                      </a:srgbClr>
                    </a:solidFill>
                  </a:rPr>
                  <a:t>TIM</a:t>
                </a:r>
              </a:p>
            </p:txBody>
          </p:sp>
          <p:cxnSp>
            <p:nvCxnSpPr>
              <p:cNvPr id="49" name="Connettore 7 48"/>
              <p:cNvCxnSpPr>
                <a:stCxn id="47" idx="2"/>
                <a:endCxn id="43" idx="1"/>
              </p:cNvCxnSpPr>
              <p:nvPr/>
            </p:nvCxnSpPr>
            <p:spPr>
              <a:xfrm rot="16200000" flipH="1">
                <a:off x="3588681" y="2513416"/>
                <a:ext cx="279405" cy="450681"/>
              </a:xfrm>
              <a:prstGeom prst="curvedConnector2">
                <a:avLst/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CasellaDiTesto 82"/>
            <p:cNvSpPr txBox="1">
              <a:spLocks noChangeArrowheads="1"/>
            </p:cNvSpPr>
            <p:nvPr/>
          </p:nvSpPr>
          <p:spPr bwMode="auto">
            <a:xfrm>
              <a:off x="3832504" y="1349267"/>
              <a:ext cx="2122425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it-IT" sz="1050" b="1" dirty="0">
                  <a:solidFill>
                    <a:srgbClr val="82B9E6">
                      <a:lumMod val="50000"/>
                    </a:srgbClr>
                  </a:solidFill>
                </a:rPr>
                <a:t>Dominio Operatore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8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po 57"/>
          <p:cNvGrpSpPr/>
          <p:nvPr/>
        </p:nvGrpSpPr>
        <p:grpSpPr>
          <a:xfrm>
            <a:off x="367097" y="799375"/>
            <a:ext cx="8643062" cy="4556809"/>
            <a:chOff x="367097" y="332650"/>
            <a:chExt cx="8643062" cy="4556809"/>
          </a:xfrm>
        </p:grpSpPr>
        <p:grpSp>
          <p:nvGrpSpPr>
            <p:cNvPr id="7" name="Gruppo 6"/>
            <p:cNvGrpSpPr/>
            <p:nvPr/>
          </p:nvGrpSpPr>
          <p:grpSpPr>
            <a:xfrm>
              <a:off x="367097" y="332650"/>
              <a:ext cx="8643062" cy="4556809"/>
              <a:chOff x="367097" y="332650"/>
              <a:chExt cx="8643062" cy="4556809"/>
            </a:xfrm>
          </p:grpSpPr>
          <p:cxnSp>
            <p:nvCxnSpPr>
              <p:cNvPr id="8" name="Connettore 2 7"/>
              <p:cNvCxnSpPr/>
              <p:nvPr/>
            </p:nvCxnSpPr>
            <p:spPr bwMode="auto">
              <a:xfrm flipH="1" flipV="1">
                <a:off x="2888649" y="2698751"/>
                <a:ext cx="686606" cy="319502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2 8"/>
              <p:cNvCxnSpPr/>
              <p:nvPr/>
            </p:nvCxnSpPr>
            <p:spPr bwMode="auto">
              <a:xfrm flipH="1">
                <a:off x="2888649" y="3678035"/>
                <a:ext cx="703678" cy="931487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2 9"/>
              <p:cNvCxnSpPr/>
              <p:nvPr/>
            </p:nvCxnSpPr>
            <p:spPr bwMode="auto">
              <a:xfrm flipH="1">
                <a:off x="2429679" y="3522663"/>
                <a:ext cx="717673" cy="155372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2" descr="cloud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216978" y="1988840"/>
                <a:ext cx="1579158" cy="9997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4349692" y="1746440"/>
                <a:ext cx="15701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t-IT" altLang="it-IT" sz="1200" dirty="0" smtClean="0">
                    <a:solidFill>
                      <a:srgbClr val="82B9E6">
                        <a:lumMod val="50000"/>
                      </a:srgbClr>
                    </a:solidFill>
                    <a:latin typeface="TIM Sans Medium" panose="02020503040602060503" pitchFamily="18" charset="0"/>
                  </a:rPr>
                  <a:t>TIM data Network</a:t>
                </a:r>
                <a:endParaRPr lang="it-IT" altLang="it-IT" sz="1200" dirty="0">
                  <a:solidFill>
                    <a:srgbClr val="82B9E6">
                      <a:lumMod val="50000"/>
                    </a:srgbClr>
                  </a:solidFill>
                  <a:latin typeface="TIM Sans Medium" panose="02020503040602060503" pitchFamily="18" charset="0"/>
                </a:endParaRPr>
              </a:p>
            </p:txBody>
          </p:sp>
          <p:sp>
            <p:nvSpPr>
              <p:cNvPr id="13" name="Rettangolo arrotondato 12"/>
              <p:cNvSpPr/>
              <p:nvPr/>
            </p:nvSpPr>
            <p:spPr>
              <a:xfrm>
                <a:off x="6111534" y="2698751"/>
                <a:ext cx="2665367" cy="219070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ttangolo arrotondato 13"/>
              <p:cNvSpPr/>
              <p:nvPr/>
            </p:nvSpPr>
            <p:spPr bwMode="auto">
              <a:xfrm rot="10800000">
                <a:off x="1670978" y="332650"/>
                <a:ext cx="4257664" cy="1216337"/>
              </a:xfrm>
              <a:prstGeom prst="roundRect">
                <a:avLst>
                  <a:gd name="adj" fmla="val 9071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ttangolo arrotondato 14"/>
              <p:cNvSpPr/>
              <p:nvPr/>
            </p:nvSpPr>
            <p:spPr bwMode="auto">
              <a:xfrm>
                <a:off x="1670979" y="1707356"/>
                <a:ext cx="4257663" cy="3161804"/>
              </a:xfrm>
              <a:prstGeom prst="roundRect">
                <a:avLst>
                  <a:gd name="adj" fmla="val 9088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ttangolo arrotondato 15"/>
              <p:cNvSpPr/>
              <p:nvPr/>
            </p:nvSpPr>
            <p:spPr bwMode="auto">
              <a:xfrm rot="5400000">
                <a:off x="-1292987" y="1992740"/>
                <a:ext cx="4536505" cy="1216337"/>
              </a:xfrm>
              <a:prstGeom prst="roundRect">
                <a:avLst>
                  <a:gd name="adj" fmla="val 9071"/>
                </a:avLst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CasellaDiTesto 82"/>
              <p:cNvSpPr txBox="1">
                <a:spLocks noChangeArrowheads="1"/>
              </p:cNvSpPr>
              <p:nvPr/>
            </p:nvSpPr>
            <p:spPr bwMode="auto">
              <a:xfrm>
                <a:off x="1951914" y="717705"/>
                <a:ext cx="102784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rgbClr val="82B9E6">
                        <a:lumMod val="50000"/>
                      </a:srgbClr>
                    </a:solidFill>
                  </a:rPr>
                  <a:t>RADIUS</a:t>
                </a:r>
              </a:p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Server OAO</a:t>
                </a:r>
                <a:endParaRPr lang="it-IT" sz="1200" b="1" dirty="0">
                  <a:solidFill>
                    <a:srgbClr val="82B9E6">
                      <a:lumMod val="50000"/>
                    </a:srgbClr>
                  </a:solidFill>
                </a:endParaRPr>
              </a:p>
            </p:txBody>
          </p:sp>
          <p:pic>
            <p:nvPicPr>
              <p:cNvPr id="18" name="Picture 12" descr="cloud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059833" y="2916229"/>
                <a:ext cx="2160240" cy="15319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Text Box 13"/>
              <p:cNvSpPr txBox="1">
                <a:spLocks noChangeArrowheads="1"/>
              </p:cNvSpPr>
              <p:nvPr/>
            </p:nvSpPr>
            <p:spPr bwMode="auto">
              <a:xfrm>
                <a:off x="4069148" y="3538265"/>
                <a:ext cx="1054706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altLang="it-IT" sz="1200" dirty="0" smtClean="0">
                    <a:solidFill>
                      <a:prstClr val="white">
                        <a:lumMod val="50000"/>
                      </a:prstClr>
                    </a:solidFill>
                    <a:latin typeface="TIM Sans Medium" panose="02020503040602060503" pitchFamily="18" charset="0"/>
                  </a:rPr>
                  <a:t>TIM Mobile Network in LTE </a:t>
                </a:r>
                <a:endParaRPr lang="it-IT" altLang="it-IT" sz="1200" dirty="0">
                  <a:solidFill>
                    <a:prstClr val="white">
                      <a:lumMod val="50000"/>
                    </a:prstClr>
                  </a:solidFill>
                  <a:latin typeface="TIM Sans Medium" panose="02020503040602060503" pitchFamily="18" charset="0"/>
                </a:endParaRPr>
              </a:p>
            </p:txBody>
          </p:sp>
          <p:grpSp>
            <p:nvGrpSpPr>
              <p:cNvPr id="20" name="Gruppo 21"/>
              <p:cNvGrpSpPr>
                <a:grpSpLocks/>
              </p:cNvGrpSpPr>
              <p:nvPr/>
            </p:nvGrpSpPr>
            <p:grpSpPr bwMode="auto">
              <a:xfrm rot="20540038">
                <a:off x="1217530" y="3728917"/>
                <a:ext cx="987666" cy="350574"/>
                <a:chOff x="1491541" y="1397723"/>
                <a:chExt cx="2213848" cy="597958"/>
              </a:xfrm>
            </p:grpSpPr>
            <p:sp>
              <p:nvSpPr>
                <p:cNvPr id="55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491541" y="1517315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83802" y="1517315"/>
                  <a:ext cx="244316" cy="3587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68811" y="1397723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1" name="Gruppo 21"/>
              <p:cNvGrpSpPr>
                <a:grpSpLocks/>
              </p:cNvGrpSpPr>
              <p:nvPr/>
            </p:nvGrpSpPr>
            <p:grpSpPr bwMode="auto">
              <a:xfrm rot="1360492">
                <a:off x="1407636" y="2177407"/>
                <a:ext cx="1140380" cy="249331"/>
                <a:chOff x="1491541" y="1397723"/>
                <a:chExt cx="2213848" cy="597958"/>
              </a:xfrm>
            </p:grpSpPr>
            <p:sp>
              <p:nvSpPr>
                <p:cNvPr id="52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491541" y="1517315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3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83802" y="1517315"/>
                  <a:ext cx="244316" cy="3587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68811" y="1397723"/>
                  <a:ext cx="1236578" cy="4783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B2B2B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22" name="Connettore 7 21"/>
              <p:cNvCxnSpPr>
                <a:endCxn id="47" idx="0"/>
              </p:cNvCxnSpPr>
              <p:nvPr/>
            </p:nvCxnSpPr>
            <p:spPr>
              <a:xfrm rot="16200000" flipH="1">
                <a:off x="3140036" y="1553825"/>
                <a:ext cx="657300" cy="68713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asellaDiTesto 82"/>
              <p:cNvSpPr txBox="1">
                <a:spLocks noChangeArrowheads="1"/>
              </p:cNvSpPr>
              <p:nvPr/>
            </p:nvSpPr>
            <p:spPr bwMode="auto">
              <a:xfrm>
                <a:off x="536219" y="717705"/>
                <a:ext cx="98937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 err="1" smtClean="0">
                    <a:solidFill>
                      <a:srgbClr val="82B9E6">
                        <a:lumMod val="50000"/>
                      </a:srgbClr>
                    </a:solidFill>
                  </a:rPr>
                  <a:t>Final</a:t>
                </a:r>
                <a:endParaRPr lang="it-IT" sz="1200" b="1" dirty="0" smtClean="0">
                  <a:solidFill>
                    <a:srgbClr val="82B9E6">
                      <a:lumMod val="50000"/>
                    </a:srgbClr>
                  </a:solidFill>
                </a:endParaRPr>
              </a:p>
              <a:p>
                <a:pPr algn="ctr"/>
                <a:r>
                  <a:rPr lang="it-IT" sz="1200" b="1" dirty="0" err="1" smtClean="0">
                    <a:solidFill>
                      <a:srgbClr val="82B9E6">
                        <a:lumMod val="50000"/>
                      </a:srgbClr>
                    </a:solidFill>
                  </a:rPr>
                  <a:t>Customers</a:t>
                </a:r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 </a:t>
                </a:r>
              </a:p>
              <a:p>
                <a:pPr algn="ctr"/>
                <a:r>
                  <a:rPr lang="it-IT" sz="12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OAO</a:t>
                </a:r>
                <a:endParaRPr lang="it-IT" sz="1200" b="1" dirty="0">
                  <a:solidFill>
                    <a:srgbClr val="82B9E6">
                      <a:lumMod val="50000"/>
                    </a:srgbClr>
                  </a:solidFill>
                </a:endParaRPr>
              </a:p>
            </p:txBody>
          </p:sp>
          <p:grpSp>
            <p:nvGrpSpPr>
              <p:cNvPr id="24" name="Gruppo 23"/>
              <p:cNvGrpSpPr/>
              <p:nvPr/>
            </p:nvGrpSpPr>
            <p:grpSpPr>
              <a:xfrm>
                <a:off x="4106331" y="661680"/>
                <a:ext cx="1503322" cy="895108"/>
                <a:chOff x="3887180" y="5512376"/>
                <a:chExt cx="1295867" cy="653955"/>
              </a:xfrm>
            </p:grpSpPr>
            <p:sp>
              <p:nvSpPr>
                <p:cNvPr id="50" name="Pentagono 49"/>
                <p:cNvSpPr/>
                <p:nvPr/>
              </p:nvSpPr>
              <p:spPr>
                <a:xfrm rot="10800000">
                  <a:off x="3887180" y="5512376"/>
                  <a:ext cx="1148187" cy="508911"/>
                </a:xfrm>
                <a:prstGeom prst="homePlat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 sz="2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4040298" y="5520000"/>
                  <a:ext cx="1142749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b="1" dirty="0" err="1">
                      <a:solidFill>
                        <a:prstClr val="white"/>
                      </a:solidFill>
                    </a:rPr>
                    <a:t>Authentication</a:t>
                  </a:r>
                  <a:endParaRPr lang="it-IT" sz="1200" b="1" dirty="0">
                    <a:solidFill>
                      <a:prstClr val="white"/>
                    </a:solidFill>
                  </a:endParaRPr>
                </a:p>
                <a:p>
                  <a:r>
                    <a:rPr lang="it-IT" sz="1200" b="1" dirty="0" err="1">
                      <a:solidFill>
                        <a:prstClr val="white"/>
                      </a:solidFill>
                    </a:rPr>
                    <a:t>Authorization</a:t>
                  </a:r>
                  <a:endParaRPr lang="it-IT" sz="1200" b="1" dirty="0">
                    <a:solidFill>
                      <a:prstClr val="white"/>
                    </a:solidFill>
                  </a:endParaRPr>
                </a:p>
                <a:p>
                  <a:r>
                    <a:rPr lang="it-IT" sz="1200" b="1" dirty="0">
                      <a:solidFill>
                        <a:prstClr val="white"/>
                      </a:solidFill>
                    </a:rPr>
                    <a:t>Accounting</a:t>
                  </a:r>
                </a:p>
              </p:txBody>
            </p:sp>
          </p:grpSp>
          <p:sp>
            <p:nvSpPr>
              <p:cNvPr id="25" name="Rettangolo arrotondato 24"/>
              <p:cNvSpPr/>
              <p:nvPr/>
            </p:nvSpPr>
            <p:spPr>
              <a:xfrm>
                <a:off x="4386951" y="2521994"/>
                <a:ext cx="1121154" cy="402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000" b="1" dirty="0" smtClean="0">
                    <a:solidFill>
                      <a:prstClr val="white"/>
                    </a:solidFill>
                  </a:rPr>
                  <a:t>IP GATEWAY</a:t>
                </a:r>
                <a:endParaRPr lang="it-IT" sz="1000" b="1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it-IT" sz="1000" b="1" dirty="0" err="1" smtClean="0">
                    <a:solidFill>
                      <a:prstClr val="white"/>
                    </a:solidFill>
                  </a:rPr>
                  <a:t>Node</a:t>
                </a:r>
                <a:endParaRPr lang="it-IT" sz="1000" b="1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6" name="Connettore 7 25"/>
              <p:cNvCxnSpPr/>
              <p:nvPr/>
            </p:nvCxnSpPr>
            <p:spPr>
              <a:xfrm>
                <a:off x="6300192" y="3573016"/>
                <a:ext cx="673787" cy="6123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7 26"/>
              <p:cNvCxnSpPr/>
              <p:nvPr/>
            </p:nvCxnSpPr>
            <p:spPr>
              <a:xfrm flipV="1">
                <a:off x="6300192" y="4374811"/>
                <a:ext cx="681071" cy="2122"/>
              </a:xfrm>
              <a:prstGeom prst="curvedConnector3">
                <a:avLst>
                  <a:gd name="adj1" fmla="val 50000"/>
                </a:avLst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CasellaDiTesto 27"/>
              <p:cNvSpPr txBox="1"/>
              <p:nvPr/>
            </p:nvSpPr>
            <p:spPr>
              <a:xfrm>
                <a:off x="7053271" y="3261680"/>
                <a:ext cx="16951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</a:rPr>
                  <a:t>Traffic Data Final Customer Operator transported on TIM Network</a:t>
                </a:r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CasellaDiTesto 28"/>
              <p:cNvSpPr txBox="1"/>
              <p:nvPr/>
            </p:nvSpPr>
            <p:spPr>
              <a:xfrm>
                <a:off x="7053271" y="4119463"/>
                <a:ext cx="16507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</a:rPr>
                  <a:t>Radius traffic for the operator's AAA</a:t>
                </a:r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6769925" y="2852936"/>
                <a:ext cx="9746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>
                    <a:solidFill>
                      <a:srgbClr val="000000"/>
                    </a:solidFill>
                  </a:rPr>
                  <a:t>Legend</a:t>
                </a:r>
                <a:endParaRPr lang="it-IT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CasellaDiTesto 30"/>
              <p:cNvSpPr txBox="1"/>
              <p:nvPr/>
            </p:nvSpPr>
            <p:spPr>
              <a:xfrm>
                <a:off x="6887462" y="336202"/>
                <a:ext cx="212269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t-IT" b="1" i="1" dirty="0" smtClean="0">
                    <a:solidFill>
                      <a:prstClr val="white">
                        <a:lumMod val="50000"/>
                      </a:prstClr>
                    </a:solidFill>
                  </a:rPr>
                  <a:t>Service </a:t>
                </a:r>
                <a:r>
                  <a:rPr lang="it-IT" b="1" i="1" dirty="0" err="1" smtClean="0">
                    <a:solidFill>
                      <a:prstClr val="white">
                        <a:lumMod val="50000"/>
                      </a:prstClr>
                    </a:solidFill>
                  </a:rPr>
                  <a:t>Scheme</a:t>
                </a:r>
                <a:r>
                  <a:rPr lang="it-IT" b="1" i="1" dirty="0" smtClean="0">
                    <a:solidFill>
                      <a:prstClr val="white">
                        <a:lumMod val="50000"/>
                      </a:prstClr>
                    </a:solidFill>
                  </a:rPr>
                  <a:t> of</a:t>
                </a:r>
              </a:p>
              <a:p>
                <a:pPr algn="ctr"/>
                <a:r>
                  <a:rPr lang="it-IT" b="1" i="1" dirty="0" smtClean="0">
                    <a:solidFill>
                      <a:prstClr val="white">
                        <a:lumMod val="50000"/>
                      </a:prstClr>
                    </a:solidFill>
                  </a:rPr>
                  <a:t>WILL </a:t>
                </a:r>
                <a:endParaRPr lang="it-IT" b="1" i="1" dirty="0">
                  <a:solidFill>
                    <a:prstClr val="white">
                      <a:lumMod val="50000"/>
                    </a:prstClr>
                  </a:solidFill>
                </a:endParaRPr>
              </a:p>
              <a:p>
                <a:pPr algn="ctr"/>
                <a:r>
                  <a:rPr lang="it-IT" b="1" i="1" dirty="0">
                    <a:solidFill>
                      <a:prstClr val="white">
                        <a:lumMod val="50000"/>
                      </a:prstClr>
                    </a:solidFill>
                  </a:rPr>
                  <a:t>Wholesale</a:t>
                </a:r>
              </a:p>
            </p:txBody>
          </p:sp>
          <p:pic>
            <p:nvPicPr>
              <p:cNvPr id="32" name="Immagine 3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152" y="1993490"/>
                <a:ext cx="603505" cy="423673"/>
              </a:xfrm>
              <a:prstGeom prst="rect">
                <a:avLst/>
              </a:prstGeom>
            </p:spPr>
          </p:pic>
          <p:pic>
            <p:nvPicPr>
              <p:cNvPr id="33" name="Immagine 3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152" y="4023141"/>
                <a:ext cx="603505" cy="423673"/>
              </a:xfrm>
              <a:prstGeom prst="rect">
                <a:avLst/>
              </a:prstGeom>
            </p:spPr>
          </p:pic>
          <p:pic>
            <p:nvPicPr>
              <p:cNvPr id="34" name="Immagine 3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3825" y="2420888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5" name="Immagine 3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23728" y="3383655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6" name="Immagine 3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3768" y="4391767"/>
                <a:ext cx="344425" cy="405385"/>
              </a:xfrm>
              <a:prstGeom prst="rect">
                <a:avLst/>
              </a:prstGeom>
            </p:spPr>
          </p:pic>
          <p:pic>
            <p:nvPicPr>
              <p:cNvPr id="37" name="Immagine 3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434" y="778296"/>
                <a:ext cx="1111477" cy="1111477"/>
              </a:xfrm>
              <a:prstGeom prst="rect">
                <a:avLst/>
              </a:prstGeom>
            </p:spPr>
          </p:pic>
          <p:sp>
            <p:nvSpPr>
              <p:cNvPr id="38" name="Text Box 13"/>
              <p:cNvSpPr txBox="1">
                <a:spLocks noChangeArrowheads="1"/>
              </p:cNvSpPr>
              <p:nvPr/>
            </p:nvSpPr>
            <p:spPr bwMode="auto">
              <a:xfrm>
                <a:off x="6405182" y="1855857"/>
                <a:ext cx="75910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t-IT" altLang="it-IT" sz="1200" dirty="0">
                    <a:solidFill>
                      <a:prstClr val="white">
                        <a:lumMod val="50000"/>
                      </a:prstClr>
                    </a:solidFill>
                    <a:latin typeface="TIM Sans Medium" panose="02020503040602060503" pitchFamily="18" charset="0"/>
                  </a:rPr>
                  <a:t>WWW</a:t>
                </a:r>
              </a:p>
            </p:txBody>
          </p:sp>
          <p:pic>
            <p:nvPicPr>
              <p:cNvPr id="39" name="Picture 2" descr="Vector Icon Sql Server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4829" y="378621"/>
                <a:ext cx="715006" cy="8809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" name="CasellaDiTesto 82"/>
              <p:cNvSpPr txBox="1">
                <a:spLocks noChangeArrowheads="1"/>
              </p:cNvSpPr>
              <p:nvPr/>
            </p:nvSpPr>
            <p:spPr bwMode="auto">
              <a:xfrm>
                <a:off x="971600" y="2420888"/>
                <a:ext cx="4683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rgbClr val="004691"/>
                    </a:solidFill>
                  </a:rPr>
                  <a:t>CPE</a:t>
                </a:r>
              </a:p>
            </p:txBody>
          </p:sp>
          <p:sp>
            <p:nvSpPr>
              <p:cNvPr id="41" name="CasellaDiTesto 82"/>
              <p:cNvSpPr txBox="1">
                <a:spLocks noChangeArrowheads="1"/>
              </p:cNvSpPr>
              <p:nvPr/>
            </p:nvSpPr>
            <p:spPr bwMode="auto">
              <a:xfrm>
                <a:off x="971600" y="4448145"/>
                <a:ext cx="4683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rgbClr val="004691"/>
                    </a:solidFill>
                  </a:rPr>
                  <a:t>CPE</a:t>
                </a:r>
              </a:p>
            </p:txBody>
          </p:sp>
          <p:sp>
            <p:nvSpPr>
              <p:cNvPr id="42" name="Figura a mano libera 41"/>
              <p:cNvSpPr/>
              <p:nvPr/>
            </p:nvSpPr>
            <p:spPr>
              <a:xfrm>
                <a:off x="2987824" y="3018253"/>
                <a:ext cx="1121001" cy="410747"/>
              </a:xfrm>
              <a:custGeom>
                <a:avLst/>
                <a:gdLst>
                  <a:gd name="connsiteX0" fmla="*/ 0 w 1056904"/>
                  <a:gd name="connsiteY0" fmla="*/ 581891 h 628889"/>
                  <a:gd name="connsiteX1" fmla="*/ 783772 w 1056904"/>
                  <a:gd name="connsiteY1" fmla="*/ 570015 h 628889"/>
                  <a:gd name="connsiteX2" fmla="*/ 1056904 w 1056904"/>
                  <a:gd name="connsiteY2" fmla="*/ 0 h 628889"/>
                  <a:gd name="connsiteX3" fmla="*/ 1056904 w 1056904"/>
                  <a:gd name="connsiteY3" fmla="*/ 0 h 628889"/>
                  <a:gd name="connsiteX4" fmla="*/ 1056904 w 1056904"/>
                  <a:gd name="connsiteY4" fmla="*/ 0 h 628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6904" h="628889">
                    <a:moveTo>
                      <a:pt x="0" y="581891"/>
                    </a:moveTo>
                    <a:cubicBezTo>
                      <a:pt x="303810" y="624444"/>
                      <a:pt x="607621" y="666997"/>
                      <a:pt x="783772" y="570015"/>
                    </a:cubicBezTo>
                    <a:cubicBezTo>
                      <a:pt x="959923" y="473033"/>
                      <a:pt x="1056904" y="0"/>
                      <a:pt x="1056904" y="0"/>
                    </a:cubicBezTo>
                    <a:lnTo>
                      <a:pt x="1056904" y="0"/>
                    </a:lnTo>
                    <a:lnTo>
                      <a:pt x="1056904" y="0"/>
                    </a:lnTo>
                  </a:path>
                </a:pathLst>
              </a:custGeom>
              <a:noFill/>
              <a:ln w="152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prstClr val="white"/>
                  </a:solidFill>
                </a:endParaRPr>
              </a:p>
            </p:txBody>
          </p:sp>
          <p:pic>
            <p:nvPicPr>
              <p:cNvPr id="43" name="Picture 43"/>
              <p:cNvPicPr>
                <a:picLocks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3724" y="2687960"/>
                <a:ext cx="531812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Figura a mano libera 43"/>
              <p:cNvSpPr/>
              <p:nvPr/>
            </p:nvSpPr>
            <p:spPr>
              <a:xfrm>
                <a:off x="1223158" y="1745673"/>
                <a:ext cx="5213268" cy="1635439"/>
              </a:xfrm>
              <a:custGeom>
                <a:avLst/>
                <a:gdLst>
                  <a:gd name="connsiteX0" fmla="*/ 0 w 5213268"/>
                  <a:gd name="connsiteY0" fmla="*/ 451262 h 1635439"/>
                  <a:gd name="connsiteX1" fmla="*/ 1567543 w 5213268"/>
                  <a:gd name="connsiteY1" fmla="*/ 950026 h 1635439"/>
                  <a:gd name="connsiteX2" fmla="*/ 1686297 w 5213268"/>
                  <a:gd name="connsiteY2" fmla="*/ 1472540 h 1635439"/>
                  <a:gd name="connsiteX3" fmla="*/ 1935678 w 5213268"/>
                  <a:gd name="connsiteY3" fmla="*/ 1626919 h 1635439"/>
                  <a:gd name="connsiteX4" fmla="*/ 2565071 w 5213268"/>
                  <a:gd name="connsiteY4" fmla="*/ 1591293 h 1635439"/>
                  <a:gd name="connsiteX5" fmla="*/ 2766951 w 5213268"/>
                  <a:gd name="connsiteY5" fmla="*/ 1389413 h 1635439"/>
                  <a:gd name="connsiteX6" fmla="*/ 2826328 w 5213268"/>
                  <a:gd name="connsiteY6" fmla="*/ 1258784 h 1635439"/>
                  <a:gd name="connsiteX7" fmla="*/ 3075710 w 5213268"/>
                  <a:gd name="connsiteY7" fmla="*/ 926275 h 1635439"/>
                  <a:gd name="connsiteX8" fmla="*/ 3336967 w 5213268"/>
                  <a:gd name="connsiteY8" fmla="*/ 558140 h 1635439"/>
                  <a:gd name="connsiteX9" fmla="*/ 4168239 w 5213268"/>
                  <a:gd name="connsiteY9" fmla="*/ 486888 h 1635439"/>
                  <a:gd name="connsiteX10" fmla="*/ 4987637 w 5213268"/>
                  <a:gd name="connsiteY10" fmla="*/ 439387 h 1635439"/>
                  <a:gd name="connsiteX11" fmla="*/ 5213268 w 5213268"/>
                  <a:gd name="connsiteY11" fmla="*/ 0 h 1635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13268" h="1635439">
                    <a:moveTo>
                      <a:pt x="0" y="451262"/>
                    </a:moveTo>
                    <a:cubicBezTo>
                      <a:pt x="643247" y="615537"/>
                      <a:pt x="1286494" y="779813"/>
                      <a:pt x="1567543" y="950026"/>
                    </a:cubicBezTo>
                    <a:cubicBezTo>
                      <a:pt x="1848593" y="1120239"/>
                      <a:pt x="1624941" y="1359725"/>
                      <a:pt x="1686297" y="1472540"/>
                    </a:cubicBezTo>
                    <a:cubicBezTo>
                      <a:pt x="1747653" y="1585355"/>
                      <a:pt x="1789216" y="1607127"/>
                      <a:pt x="1935678" y="1626919"/>
                    </a:cubicBezTo>
                    <a:cubicBezTo>
                      <a:pt x="2082140" y="1646711"/>
                      <a:pt x="2426526" y="1630877"/>
                      <a:pt x="2565071" y="1591293"/>
                    </a:cubicBezTo>
                    <a:cubicBezTo>
                      <a:pt x="2703616" y="1551709"/>
                      <a:pt x="2723408" y="1444831"/>
                      <a:pt x="2766951" y="1389413"/>
                    </a:cubicBezTo>
                    <a:cubicBezTo>
                      <a:pt x="2810494" y="1333995"/>
                      <a:pt x="2774868" y="1335974"/>
                      <a:pt x="2826328" y="1258784"/>
                    </a:cubicBezTo>
                    <a:cubicBezTo>
                      <a:pt x="2877788" y="1181594"/>
                      <a:pt x="2990604" y="1043049"/>
                      <a:pt x="3075710" y="926275"/>
                    </a:cubicBezTo>
                    <a:cubicBezTo>
                      <a:pt x="3160816" y="809501"/>
                      <a:pt x="3154879" y="631371"/>
                      <a:pt x="3336967" y="558140"/>
                    </a:cubicBezTo>
                    <a:cubicBezTo>
                      <a:pt x="3519055" y="484909"/>
                      <a:pt x="3893127" y="506680"/>
                      <a:pt x="4168239" y="486888"/>
                    </a:cubicBezTo>
                    <a:cubicBezTo>
                      <a:pt x="4443351" y="467096"/>
                      <a:pt x="4813466" y="520535"/>
                      <a:pt x="4987637" y="439387"/>
                    </a:cubicBezTo>
                    <a:cubicBezTo>
                      <a:pt x="5161808" y="358239"/>
                      <a:pt x="5187538" y="179119"/>
                      <a:pt x="5213268" y="0"/>
                    </a:cubicBezTo>
                  </a:path>
                </a:pathLst>
              </a:cu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Figura a mano libera 44"/>
              <p:cNvSpPr/>
              <p:nvPr/>
            </p:nvSpPr>
            <p:spPr>
              <a:xfrm>
                <a:off x="1294410" y="1828800"/>
                <a:ext cx="5386198" cy="2363190"/>
              </a:xfrm>
              <a:custGeom>
                <a:avLst/>
                <a:gdLst>
                  <a:gd name="connsiteX0" fmla="*/ 0 w 5386198"/>
                  <a:gd name="connsiteY0" fmla="*/ 2363190 h 2363190"/>
                  <a:gd name="connsiteX1" fmla="*/ 1045029 w 5386198"/>
                  <a:gd name="connsiteY1" fmla="*/ 1769423 h 2363190"/>
                  <a:gd name="connsiteX2" fmla="*/ 1484416 w 5386198"/>
                  <a:gd name="connsiteY2" fmla="*/ 1543792 h 2363190"/>
                  <a:gd name="connsiteX3" fmla="*/ 1959429 w 5386198"/>
                  <a:gd name="connsiteY3" fmla="*/ 1603169 h 2363190"/>
                  <a:gd name="connsiteX4" fmla="*/ 2565071 w 5386198"/>
                  <a:gd name="connsiteY4" fmla="*/ 1579418 h 2363190"/>
                  <a:gd name="connsiteX5" fmla="*/ 2719450 w 5386198"/>
                  <a:gd name="connsiteY5" fmla="*/ 1413164 h 2363190"/>
                  <a:gd name="connsiteX6" fmla="*/ 2814452 w 5386198"/>
                  <a:gd name="connsiteY6" fmla="*/ 1211283 h 2363190"/>
                  <a:gd name="connsiteX7" fmla="*/ 3040084 w 5386198"/>
                  <a:gd name="connsiteY7" fmla="*/ 902525 h 2363190"/>
                  <a:gd name="connsiteX8" fmla="*/ 3336967 w 5386198"/>
                  <a:gd name="connsiteY8" fmla="*/ 546265 h 2363190"/>
                  <a:gd name="connsiteX9" fmla="*/ 5070764 w 5386198"/>
                  <a:gd name="connsiteY9" fmla="*/ 475013 h 2363190"/>
                  <a:gd name="connsiteX10" fmla="*/ 5379522 w 5386198"/>
                  <a:gd name="connsiteY10" fmla="*/ 0 h 2363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86198" h="2363190">
                    <a:moveTo>
                      <a:pt x="0" y="2363190"/>
                    </a:moveTo>
                    <a:lnTo>
                      <a:pt x="1045029" y="1769423"/>
                    </a:lnTo>
                    <a:cubicBezTo>
                      <a:pt x="1292432" y="1632857"/>
                      <a:pt x="1332016" y="1571501"/>
                      <a:pt x="1484416" y="1543792"/>
                    </a:cubicBezTo>
                    <a:cubicBezTo>
                      <a:pt x="1636816" y="1516083"/>
                      <a:pt x="1779320" y="1597231"/>
                      <a:pt x="1959429" y="1603169"/>
                    </a:cubicBezTo>
                    <a:cubicBezTo>
                      <a:pt x="2139538" y="1609107"/>
                      <a:pt x="2438401" y="1611086"/>
                      <a:pt x="2565071" y="1579418"/>
                    </a:cubicBezTo>
                    <a:cubicBezTo>
                      <a:pt x="2691741" y="1547750"/>
                      <a:pt x="2677887" y="1474520"/>
                      <a:pt x="2719450" y="1413164"/>
                    </a:cubicBezTo>
                    <a:cubicBezTo>
                      <a:pt x="2761014" y="1351808"/>
                      <a:pt x="2761013" y="1296390"/>
                      <a:pt x="2814452" y="1211283"/>
                    </a:cubicBezTo>
                    <a:cubicBezTo>
                      <a:pt x="2867891" y="1126176"/>
                      <a:pt x="2952998" y="1013361"/>
                      <a:pt x="3040084" y="902525"/>
                    </a:cubicBezTo>
                    <a:cubicBezTo>
                      <a:pt x="3127170" y="791689"/>
                      <a:pt x="2998520" y="617517"/>
                      <a:pt x="3336967" y="546265"/>
                    </a:cubicBezTo>
                    <a:cubicBezTo>
                      <a:pt x="3675414" y="475013"/>
                      <a:pt x="4730338" y="566057"/>
                      <a:pt x="5070764" y="475013"/>
                    </a:cubicBezTo>
                    <a:cubicBezTo>
                      <a:pt x="5411190" y="383969"/>
                      <a:pt x="5395356" y="191984"/>
                      <a:pt x="5379522" y="0"/>
                    </a:cubicBezTo>
                  </a:path>
                </a:pathLst>
              </a:custGeom>
              <a:ln w="12700">
                <a:solidFill>
                  <a:srgbClr val="FF0000"/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asellaDiTesto 82"/>
              <p:cNvSpPr txBox="1">
                <a:spLocks noChangeArrowheads="1"/>
              </p:cNvSpPr>
              <p:nvPr/>
            </p:nvSpPr>
            <p:spPr bwMode="auto">
              <a:xfrm>
                <a:off x="3028574" y="3488110"/>
                <a:ext cx="1221809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100" b="1" dirty="0" err="1" smtClean="0">
                    <a:solidFill>
                      <a:srgbClr val="82B9E6">
                        <a:lumMod val="50000"/>
                      </a:srgbClr>
                    </a:solidFill>
                  </a:rPr>
                  <a:t>D</a:t>
                </a:r>
                <a:r>
                  <a:rPr lang="it-IT" sz="1100" b="1" dirty="0" err="1" smtClean="0">
                    <a:solidFill>
                      <a:srgbClr val="82B9E6">
                        <a:lumMod val="50000"/>
                      </a:srgbClr>
                    </a:solidFill>
                  </a:rPr>
                  <a:t>edicated</a:t>
                </a:r>
                <a:r>
                  <a:rPr lang="it-IT" sz="1100" b="1" dirty="0" smtClean="0">
                    <a:solidFill>
                      <a:srgbClr val="82B9E6">
                        <a:lumMod val="50000"/>
                      </a:srgbClr>
                    </a:solidFill>
                  </a:rPr>
                  <a:t> APN </a:t>
                </a:r>
                <a:endParaRPr lang="it-IT" sz="1100" b="1" dirty="0">
                  <a:solidFill>
                    <a:srgbClr val="82B9E6">
                      <a:lumMod val="50000"/>
                    </a:srgbClr>
                  </a:solidFill>
                </a:endParaRPr>
              </a:p>
              <a:p>
                <a:pPr algn="ctr"/>
                <a:r>
                  <a:rPr lang="it-IT" sz="1100" b="1" i="1" dirty="0">
                    <a:solidFill>
                      <a:srgbClr val="82B9E6">
                        <a:lumMod val="50000"/>
                      </a:srgbClr>
                    </a:solidFill>
                  </a:rPr>
                  <a:t>fwaoaxx.tim.it</a:t>
                </a:r>
                <a:r>
                  <a:rPr lang="it-IT" sz="1100" b="1" dirty="0">
                    <a:solidFill>
                      <a:srgbClr val="82B9E6">
                        <a:lumMod val="50000"/>
                      </a:srgbClr>
                    </a:solidFill>
                  </a:rPr>
                  <a:t> </a:t>
                </a:r>
              </a:p>
            </p:txBody>
          </p:sp>
          <p:pic>
            <p:nvPicPr>
              <p:cNvPr id="47" name="Picture 2" descr="Vector Icon Sql Server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6174" y="1916832"/>
                <a:ext cx="553738" cy="6822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" name="CasellaDiTesto 82"/>
              <p:cNvSpPr txBox="1">
                <a:spLocks noChangeArrowheads="1"/>
              </p:cNvSpPr>
              <p:nvPr/>
            </p:nvSpPr>
            <p:spPr bwMode="auto">
              <a:xfrm>
                <a:off x="2195736" y="1861374"/>
                <a:ext cx="1071127" cy="415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050" b="1" dirty="0">
                    <a:solidFill>
                      <a:srgbClr val="82B9E6">
                        <a:lumMod val="50000"/>
                      </a:srgbClr>
                    </a:solidFill>
                  </a:rPr>
                  <a:t>Proxy RADIUS</a:t>
                </a:r>
              </a:p>
              <a:p>
                <a:pPr algn="ctr"/>
                <a:r>
                  <a:rPr lang="it-IT" sz="1050" b="1" dirty="0">
                    <a:solidFill>
                      <a:srgbClr val="82B9E6">
                        <a:lumMod val="50000"/>
                      </a:srgbClr>
                    </a:solidFill>
                  </a:rPr>
                  <a:t>TIM</a:t>
                </a:r>
              </a:p>
            </p:txBody>
          </p:sp>
          <p:cxnSp>
            <p:nvCxnSpPr>
              <p:cNvPr id="49" name="Connettore 7 48"/>
              <p:cNvCxnSpPr>
                <a:stCxn id="47" idx="2"/>
                <a:endCxn id="43" idx="1"/>
              </p:cNvCxnSpPr>
              <p:nvPr/>
            </p:nvCxnSpPr>
            <p:spPr>
              <a:xfrm rot="16200000" flipH="1">
                <a:off x="3588681" y="2513416"/>
                <a:ext cx="279405" cy="450681"/>
              </a:xfrm>
              <a:prstGeom prst="curvedConnector2">
                <a:avLst/>
              </a:prstGeom>
              <a:ln w="28575">
                <a:solidFill>
                  <a:srgbClr val="FF0000"/>
                </a:solidFill>
                <a:prstDash val="lgDashDot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CasellaDiTesto 82"/>
            <p:cNvSpPr txBox="1">
              <a:spLocks noChangeArrowheads="1"/>
            </p:cNvSpPr>
            <p:nvPr/>
          </p:nvSpPr>
          <p:spPr bwMode="auto">
            <a:xfrm>
              <a:off x="3832504" y="1349267"/>
              <a:ext cx="2122425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it-IT" sz="1050" b="1" dirty="0" smtClean="0">
                  <a:solidFill>
                    <a:srgbClr val="82B9E6">
                      <a:lumMod val="50000"/>
                    </a:srgbClr>
                  </a:solidFill>
                </a:rPr>
                <a:t>Operator Domain</a:t>
              </a:r>
              <a:endParaRPr lang="it-IT" sz="1050" b="1" dirty="0">
                <a:solidFill>
                  <a:srgbClr val="82B9E6">
                    <a:lumMod val="50000"/>
                  </a:srgb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79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zza Venezia 4_3">
  <a:themeElements>
    <a:clrScheme name="Palette TIM">
      <a:dk1>
        <a:srgbClr val="000000"/>
      </a:dk1>
      <a:lt1>
        <a:sysClr val="window" lastClr="FFFFFF"/>
      </a:lt1>
      <a:dk2>
        <a:srgbClr val="82B9E6"/>
      </a:dk2>
      <a:lt2>
        <a:srgbClr val="E6E6E6"/>
      </a:lt2>
      <a:accent1>
        <a:srgbClr val="004691"/>
      </a:accent1>
      <a:accent2>
        <a:srgbClr val="EB0028"/>
      </a:accent2>
      <a:accent3>
        <a:srgbClr val="FBD872"/>
      </a:accent3>
      <a:accent4>
        <a:srgbClr val="AAA5C8"/>
      </a:accent4>
      <a:accent5>
        <a:srgbClr val="003264"/>
      </a:accent5>
      <a:accent6>
        <a:srgbClr val="B4D28C"/>
      </a:accent6>
      <a:hlink>
        <a:srgbClr val="376EA5"/>
      </a:hlink>
      <a:folHlink>
        <a:srgbClr val="C80028"/>
      </a:folHlink>
    </a:clrScheme>
    <a:fontScheme name="Font TIM">
      <a:majorFont>
        <a:latin typeface="TIM Sans Medium"/>
        <a:ea typeface="ＭＳ Ｐゴシック"/>
        <a:cs typeface="Arial"/>
      </a:majorFont>
      <a:minorFont>
        <a:latin typeface="TIM San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zione standard1" id="{9F1520E2-F50C-4646-9013-757CBBBF7433}" vid="{9E650E27-7E29-4A1B-8DBE-55D323670A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103</Words>
  <Application>Microsoft Office PowerPoint</Application>
  <PresentationFormat>Presentazione su schermo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Bozza Venezia 4_3</vt:lpstr>
      <vt:lpstr>Presentazione standard di PowerPoint</vt:lpstr>
      <vt:lpstr>Presentazione standard di PowerPoint</vt:lpstr>
    </vt:vector>
  </TitlesOfParts>
  <Company>Telecom Italia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Cavaioli Serena</dc:creator>
  <cp:lastModifiedBy>Cavaioli Serena</cp:lastModifiedBy>
  <cp:revision>6</cp:revision>
  <dcterms:created xsi:type="dcterms:W3CDTF">2018-11-21T10:51:53Z</dcterms:created>
  <dcterms:modified xsi:type="dcterms:W3CDTF">2018-12-05T11:57:44Z</dcterms:modified>
</cp:coreProperties>
</file>